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7"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10/25/2023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10/25/2023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10/25/2023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10/25/2023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10/25/2023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10/25/2023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10/25/2023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liz.haddon@york.ac.u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386/ijcm.1.3.391_1" TargetMode="External"/><Relationship Id="rId2" Type="http://schemas.openxmlformats.org/officeDocument/2006/relationships/hyperlink" Target="https://doi.org/10.1177/0305735622113566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Piano Performance: Group classes for the Lifelong Learner </a:t>
            </a:r>
            <a:endParaRPr lang="en-GB" dirty="0"/>
          </a:p>
        </p:txBody>
      </p:sp>
      <p:sp>
        <p:nvSpPr>
          <p:cNvPr id="3" name="Subtitle 2"/>
          <p:cNvSpPr>
            <a:spLocks noGrp="1"/>
          </p:cNvSpPr>
          <p:nvPr>
            <p:ph type="subTitle" idx="1"/>
          </p:nvPr>
        </p:nvSpPr>
        <p:spPr/>
        <p:txBody>
          <a:bodyPr>
            <a:normAutofit fontScale="92500" lnSpcReduction="10000"/>
          </a:bodyPr>
          <a:lstStyle/>
          <a:p>
            <a:r>
              <a:rPr lang="en-GB" dirty="0" smtClean="0"/>
              <a:t>The Frances Clark </a:t>
            </a:r>
            <a:r>
              <a:rPr lang="en-GB" dirty="0" err="1" smtClean="0"/>
              <a:t>Center</a:t>
            </a:r>
            <a:r>
              <a:rPr lang="en-GB" dirty="0" smtClean="0"/>
              <a:t>, 25 October 2023</a:t>
            </a:r>
          </a:p>
          <a:p>
            <a:r>
              <a:rPr lang="en-GB" dirty="0" smtClean="0"/>
              <a:t>Dr Elizabeth Haddon, University of York, UK   </a:t>
            </a:r>
            <a:endParaRPr lang="en-GB" dirty="0"/>
          </a:p>
        </p:txBody>
      </p:sp>
    </p:spTree>
    <p:extLst>
      <p:ext uri="{BB962C8B-B14F-4D97-AF65-F5344CB8AC3E}">
        <p14:creationId xmlns:p14="http://schemas.microsoft.com/office/powerpoint/2010/main" val="1686255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85800" y="2194560"/>
            <a:ext cx="10820400" cy="4399280"/>
          </a:xfrm>
        </p:spPr>
        <p:txBody>
          <a:bodyPr/>
          <a:lstStyle/>
          <a:p>
            <a:r>
              <a:rPr lang="en-GB" sz="2800" b="1" dirty="0" smtClean="0">
                <a:solidFill>
                  <a:schemeClr val="accent6"/>
                </a:solidFill>
              </a:rPr>
              <a:t>Negative aspects of piano playing:</a:t>
            </a:r>
          </a:p>
          <a:p>
            <a:r>
              <a:rPr lang="en-GB" sz="2400" dirty="0" smtClean="0">
                <a:solidFill>
                  <a:schemeClr val="accent4"/>
                </a:solidFill>
              </a:rPr>
              <a:t>Not progressing</a:t>
            </a:r>
            <a:r>
              <a:rPr lang="en-GB" sz="2400" dirty="0" smtClean="0"/>
              <a:t> – “when </a:t>
            </a:r>
            <a:r>
              <a:rPr lang="en-GB" sz="2400" dirty="0"/>
              <a:t>I can’t master a piece/a difficult passage—especially when I’ve been trying to for years</a:t>
            </a:r>
            <a:r>
              <a:rPr lang="en-GB" sz="2400" dirty="0" smtClean="0"/>
              <a:t>”</a:t>
            </a:r>
          </a:p>
          <a:p>
            <a:r>
              <a:rPr lang="en-GB" sz="2400" dirty="0" smtClean="0">
                <a:solidFill>
                  <a:schemeClr val="accent4"/>
                </a:solidFill>
              </a:rPr>
              <a:t>Frustration</a:t>
            </a:r>
            <a:r>
              <a:rPr lang="en-GB" sz="2400" dirty="0" smtClean="0"/>
              <a:t> - </a:t>
            </a:r>
            <a:r>
              <a:rPr lang="en-GB" sz="2400" dirty="0"/>
              <a:t>“working on sections which stubbornly refuse to improve can drive you mad</a:t>
            </a:r>
            <a:r>
              <a:rPr lang="en-GB" sz="2400" dirty="0" smtClean="0"/>
              <a:t>”</a:t>
            </a:r>
          </a:p>
          <a:p>
            <a:r>
              <a:rPr lang="en-GB" sz="2400" dirty="0">
                <a:solidFill>
                  <a:schemeClr val="accent4"/>
                </a:solidFill>
              </a:rPr>
              <a:t>P</a:t>
            </a:r>
            <a:r>
              <a:rPr lang="en-GB" sz="2400" dirty="0" smtClean="0">
                <a:solidFill>
                  <a:schemeClr val="accent4"/>
                </a:solidFill>
              </a:rPr>
              <a:t>hysical </a:t>
            </a:r>
            <a:r>
              <a:rPr lang="en-GB" sz="2400" dirty="0">
                <a:solidFill>
                  <a:schemeClr val="accent4"/>
                </a:solidFill>
              </a:rPr>
              <a:t>discomfort </a:t>
            </a:r>
            <a:r>
              <a:rPr lang="en-GB" sz="2400" dirty="0"/>
              <a:t>from neck and shoulder </a:t>
            </a:r>
            <a:r>
              <a:rPr lang="en-GB" sz="2400" dirty="0" smtClean="0"/>
              <a:t>problems</a:t>
            </a:r>
          </a:p>
          <a:p>
            <a:r>
              <a:rPr lang="en-GB" sz="2400" dirty="0" smtClean="0">
                <a:solidFill>
                  <a:schemeClr val="accent4"/>
                </a:solidFill>
              </a:rPr>
              <a:t>Anxiety</a:t>
            </a:r>
          </a:p>
          <a:p>
            <a:r>
              <a:rPr lang="en-GB" sz="2400" dirty="0">
                <a:solidFill>
                  <a:schemeClr val="accent4"/>
                </a:solidFill>
              </a:rPr>
              <a:t>C</a:t>
            </a:r>
            <a:r>
              <a:rPr lang="en-GB" sz="2400" dirty="0" smtClean="0">
                <a:solidFill>
                  <a:schemeClr val="accent4"/>
                </a:solidFill>
              </a:rPr>
              <a:t>oming </a:t>
            </a:r>
            <a:r>
              <a:rPr lang="en-GB" sz="2400" dirty="0">
                <a:solidFill>
                  <a:schemeClr val="accent4"/>
                </a:solidFill>
              </a:rPr>
              <a:t>to terms with personal </a:t>
            </a:r>
            <a:r>
              <a:rPr lang="en-GB" sz="2400" dirty="0" smtClean="0">
                <a:solidFill>
                  <a:schemeClr val="accent4"/>
                </a:solidFill>
              </a:rPr>
              <a:t>limitations</a:t>
            </a:r>
            <a:r>
              <a:rPr lang="en-GB" sz="2400" dirty="0" smtClean="0"/>
              <a:t>: </a:t>
            </a:r>
            <a:r>
              <a:rPr lang="en-GB" sz="2400" dirty="0"/>
              <a:t>“it is also quite hard to accept that however hard you try, a great deal of music is always going to be beyond your skills</a:t>
            </a:r>
            <a:r>
              <a:rPr lang="en-GB" sz="2400" dirty="0" smtClean="0"/>
              <a:t>”</a:t>
            </a:r>
            <a:endParaRPr lang="en-GB" sz="2400" dirty="0"/>
          </a:p>
        </p:txBody>
      </p:sp>
    </p:spTree>
    <p:extLst>
      <p:ext uri="{BB962C8B-B14F-4D97-AF65-F5344CB8AC3E}">
        <p14:creationId xmlns:p14="http://schemas.microsoft.com/office/powerpoint/2010/main" val="4036648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So, how could I run the sessions? </a:t>
            </a:r>
            <a:endParaRPr lang="en-GB" dirty="0"/>
          </a:p>
        </p:txBody>
      </p:sp>
      <p:sp>
        <p:nvSpPr>
          <p:cNvPr id="3" name="Content Placeholder 2"/>
          <p:cNvSpPr>
            <a:spLocks noGrp="1"/>
          </p:cNvSpPr>
          <p:nvPr>
            <p:ph idx="1"/>
          </p:nvPr>
        </p:nvSpPr>
        <p:spPr>
          <a:xfrm>
            <a:off x="685800" y="2194560"/>
            <a:ext cx="10820400" cy="4429760"/>
          </a:xfrm>
        </p:spPr>
        <p:txBody>
          <a:bodyPr>
            <a:normAutofit/>
          </a:bodyPr>
          <a:lstStyle/>
          <a:p>
            <a:r>
              <a:rPr lang="en-GB" sz="2400" dirty="0" smtClean="0">
                <a:solidFill>
                  <a:srgbClr val="FFFF00"/>
                </a:solidFill>
              </a:rPr>
              <a:t>Not like a masterclass!</a:t>
            </a:r>
          </a:p>
          <a:p>
            <a:r>
              <a:rPr lang="en-GB" sz="2400" dirty="0" smtClean="0">
                <a:solidFill>
                  <a:srgbClr val="FFFF00"/>
                </a:solidFill>
              </a:rPr>
              <a:t>Mentor-friend </a:t>
            </a:r>
            <a:r>
              <a:rPr lang="en-GB" sz="2400" dirty="0" smtClean="0"/>
              <a:t>rather than </a:t>
            </a:r>
            <a:r>
              <a:rPr lang="en-GB" sz="2400" dirty="0" smtClean="0">
                <a:solidFill>
                  <a:srgbClr val="00B0F0"/>
                </a:solidFill>
              </a:rPr>
              <a:t>master-apprentice</a:t>
            </a:r>
            <a:r>
              <a:rPr lang="en-GB" sz="2400" dirty="0" smtClean="0"/>
              <a:t>: </a:t>
            </a:r>
          </a:p>
          <a:p>
            <a:r>
              <a:rPr lang="en-GB" sz="2400" dirty="0"/>
              <a:t>‘greater exchange between teacher and student. Teachers work to facilitate student experimentation and provide musical ideas for the student to consider</a:t>
            </a:r>
            <a:r>
              <a:rPr lang="en-GB" sz="2400" dirty="0" smtClean="0"/>
              <a:t>’ (Lehmann, </a:t>
            </a:r>
            <a:r>
              <a:rPr lang="en-GB" sz="2400" dirty="0" err="1" smtClean="0"/>
              <a:t>Sloboda</a:t>
            </a:r>
            <a:r>
              <a:rPr lang="en-GB" sz="2400" dirty="0" smtClean="0"/>
              <a:t> &amp; Woody, 2007, p. 187)</a:t>
            </a:r>
          </a:p>
          <a:p>
            <a:r>
              <a:rPr lang="en-GB" sz="2400" dirty="0"/>
              <a:t> ‘greater contribution on the part of students and, as a result, stronger feelings of </a:t>
            </a:r>
            <a:r>
              <a:rPr lang="en-GB" sz="2400" dirty="0" smtClean="0"/>
              <a:t>autonomy’ (ibid.)</a:t>
            </a:r>
            <a:endParaRPr lang="en-GB" sz="2400" dirty="0"/>
          </a:p>
          <a:p>
            <a:r>
              <a:rPr lang="en-GB" sz="2400" dirty="0" smtClean="0"/>
              <a:t>‘openness</a:t>
            </a:r>
            <a:r>
              <a:rPr lang="en-GB" sz="2400" dirty="0"/>
              <a:t>, flexibility, </a:t>
            </a:r>
            <a:r>
              <a:rPr lang="en-GB" sz="2400" dirty="0" smtClean="0"/>
              <a:t>caring’ </a:t>
            </a:r>
            <a:r>
              <a:rPr lang="en-GB" sz="2400" dirty="0"/>
              <a:t>(Coats, 2006, p. 134</a:t>
            </a:r>
            <a:r>
              <a:rPr lang="en-GB" sz="2400" dirty="0" smtClean="0"/>
              <a:t>)</a:t>
            </a:r>
          </a:p>
          <a:p>
            <a:r>
              <a:rPr lang="en-GB" sz="2400" dirty="0" smtClean="0"/>
              <a:t>Teacher to be a ‘facilitator </a:t>
            </a:r>
            <a:r>
              <a:rPr lang="en-GB" sz="2400" dirty="0"/>
              <a:t>of </a:t>
            </a:r>
            <a:r>
              <a:rPr lang="en-GB" sz="2400" dirty="0" smtClean="0"/>
              <a:t>learning’ (Fisher, 2010, p. 191)</a:t>
            </a:r>
            <a:endParaRPr lang="en-GB" sz="2400" dirty="0"/>
          </a:p>
        </p:txBody>
      </p:sp>
    </p:spTree>
    <p:extLst>
      <p:ext uri="{BB962C8B-B14F-4D97-AF65-F5344CB8AC3E}">
        <p14:creationId xmlns:p14="http://schemas.microsoft.com/office/powerpoint/2010/main" val="1147362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work</a:t>
            </a:r>
            <a:endParaRPr lang="en-GB" dirty="0"/>
          </a:p>
        </p:txBody>
      </p:sp>
      <p:sp>
        <p:nvSpPr>
          <p:cNvPr id="3" name="Content Placeholder 2"/>
          <p:cNvSpPr>
            <a:spLocks noGrp="1"/>
          </p:cNvSpPr>
          <p:nvPr>
            <p:ph type="body" idx="1"/>
          </p:nvPr>
        </p:nvSpPr>
        <p:spPr/>
        <p:txBody>
          <a:bodyPr/>
          <a:lstStyle/>
          <a:p>
            <a:r>
              <a:rPr lang="en-GB" b="1" dirty="0" smtClean="0">
                <a:solidFill>
                  <a:srgbClr val="00B0F0"/>
                </a:solidFill>
              </a:rPr>
              <a:t>Benson (1987)</a:t>
            </a:r>
            <a:endParaRPr lang="en-GB" b="1" dirty="0">
              <a:solidFill>
                <a:srgbClr val="00B0F0"/>
              </a:solidFill>
            </a:endParaRPr>
          </a:p>
        </p:txBody>
      </p:sp>
      <p:sp>
        <p:nvSpPr>
          <p:cNvPr id="6" name="Text Placeholder 5"/>
          <p:cNvSpPr>
            <a:spLocks noGrp="1"/>
          </p:cNvSpPr>
          <p:nvPr>
            <p:ph type="body" sz="half" idx="15"/>
          </p:nvPr>
        </p:nvSpPr>
        <p:spPr>
          <a:xfrm>
            <a:off x="294640" y="2904564"/>
            <a:ext cx="3847591" cy="3709595"/>
          </a:xfrm>
        </p:spPr>
        <p:txBody>
          <a:bodyPr>
            <a:noAutofit/>
          </a:bodyPr>
          <a:lstStyle/>
          <a:p>
            <a:r>
              <a:rPr lang="en-GB" sz="2000" dirty="0" smtClean="0"/>
              <a:t>Planning  -- Leading</a:t>
            </a:r>
          </a:p>
          <a:p>
            <a:r>
              <a:rPr lang="en-GB" sz="2000" dirty="0" smtClean="0"/>
              <a:t>Creating </a:t>
            </a:r>
            <a:r>
              <a:rPr lang="en-GB" sz="2000" dirty="0">
                <a:solidFill>
                  <a:srgbClr val="00B0F0"/>
                </a:solidFill>
              </a:rPr>
              <a:t>empathy</a:t>
            </a:r>
            <a:r>
              <a:rPr lang="en-GB" sz="2000" dirty="0"/>
              <a:t> amongst group members, the stages a group may proceed </a:t>
            </a:r>
            <a:r>
              <a:rPr lang="en-GB" sz="2000" dirty="0" smtClean="0"/>
              <a:t>through</a:t>
            </a:r>
          </a:p>
          <a:p>
            <a:r>
              <a:rPr lang="en-GB" sz="2000" dirty="0" smtClean="0"/>
              <a:t>Skills </a:t>
            </a:r>
            <a:r>
              <a:rPr lang="en-GB" sz="2000" dirty="0"/>
              <a:t>and techniques for creative group </a:t>
            </a:r>
            <a:r>
              <a:rPr lang="en-GB" sz="2000" dirty="0" smtClean="0"/>
              <a:t>work</a:t>
            </a:r>
          </a:p>
          <a:p>
            <a:r>
              <a:rPr lang="en-GB" sz="2000" dirty="0" smtClean="0"/>
              <a:t>‘</a:t>
            </a:r>
            <a:r>
              <a:rPr lang="en-GB" sz="2000" dirty="0" smtClean="0">
                <a:solidFill>
                  <a:srgbClr val="00B0F0"/>
                </a:solidFill>
              </a:rPr>
              <a:t>The </a:t>
            </a:r>
            <a:r>
              <a:rPr lang="en-GB" sz="2000" dirty="0">
                <a:solidFill>
                  <a:srgbClr val="00B0F0"/>
                </a:solidFill>
              </a:rPr>
              <a:t>group worker’s deadly </a:t>
            </a:r>
            <a:r>
              <a:rPr lang="en-GB" sz="2000" dirty="0" smtClean="0">
                <a:solidFill>
                  <a:srgbClr val="00B0F0"/>
                </a:solidFill>
              </a:rPr>
              <a:t>sins </a:t>
            </a:r>
            <a:r>
              <a:rPr lang="en-GB" sz="2000" dirty="0" smtClean="0"/>
              <a:t>(p</a:t>
            </a:r>
            <a:r>
              <a:rPr lang="en-GB" sz="2000" dirty="0"/>
              <a:t>. 161</a:t>
            </a:r>
            <a:r>
              <a:rPr lang="en-GB" sz="2000" dirty="0" smtClean="0"/>
              <a:t>): ignorance</a:t>
            </a:r>
            <a:r>
              <a:rPr lang="en-GB" sz="2000" dirty="0"/>
              <a:t>, the need to control the group, fear of failure, comparison and attachment to the past.</a:t>
            </a:r>
          </a:p>
        </p:txBody>
      </p:sp>
      <p:sp>
        <p:nvSpPr>
          <p:cNvPr id="4" name="Text Placeholder 3"/>
          <p:cNvSpPr>
            <a:spLocks noGrp="1"/>
          </p:cNvSpPr>
          <p:nvPr>
            <p:ph type="body" sz="quarter" idx="3"/>
          </p:nvPr>
        </p:nvSpPr>
        <p:spPr>
          <a:xfrm>
            <a:off x="4368800" y="2202079"/>
            <a:ext cx="3456432" cy="625787"/>
          </a:xfrm>
        </p:spPr>
        <p:txBody>
          <a:bodyPr/>
          <a:lstStyle/>
          <a:p>
            <a:r>
              <a:rPr lang="en-GB" b="1" dirty="0" smtClean="0">
                <a:solidFill>
                  <a:schemeClr val="accent1">
                    <a:lumMod val="60000"/>
                    <a:lumOff val="40000"/>
                  </a:schemeClr>
                </a:solidFill>
              </a:rPr>
              <a:t>Higgins (2008)</a:t>
            </a:r>
            <a:endParaRPr lang="en-GB" b="1" dirty="0">
              <a:solidFill>
                <a:schemeClr val="accent1">
                  <a:lumMod val="60000"/>
                  <a:lumOff val="40000"/>
                </a:schemeClr>
              </a:solidFill>
            </a:endParaRPr>
          </a:p>
        </p:txBody>
      </p:sp>
      <p:sp>
        <p:nvSpPr>
          <p:cNvPr id="7" name="Text Placeholder 6"/>
          <p:cNvSpPr>
            <a:spLocks noGrp="1"/>
          </p:cNvSpPr>
          <p:nvPr>
            <p:ph type="body" sz="half" idx="16"/>
          </p:nvPr>
        </p:nvSpPr>
        <p:spPr>
          <a:xfrm>
            <a:off x="4366858" y="2904066"/>
            <a:ext cx="3811942" cy="3506893"/>
          </a:xfrm>
        </p:spPr>
        <p:txBody>
          <a:bodyPr>
            <a:normAutofit/>
          </a:bodyPr>
          <a:lstStyle/>
          <a:p>
            <a:r>
              <a:rPr lang="en-GB" sz="2000" dirty="0"/>
              <a:t>A</a:t>
            </a:r>
            <a:r>
              <a:rPr lang="en-GB" sz="2000" dirty="0" smtClean="0"/>
              <a:t>ctive </a:t>
            </a:r>
            <a:r>
              <a:rPr lang="en-GB" sz="2000" dirty="0"/>
              <a:t>engagement with music </a:t>
            </a:r>
            <a:r>
              <a:rPr lang="en-GB" sz="2000" dirty="0" smtClean="0"/>
              <a:t>making</a:t>
            </a:r>
          </a:p>
          <a:p>
            <a:r>
              <a:rPr lang="en-GB" sz="2000" dirty="0" smtClean="0"/>
              <a:t>A ‘</a:t>
            </a:r>
            <a:r>
              <a:rPr lang="en-GB" sz="2000" dirty="0" smtClean="0">
                <a:solidFill>
                  <a:schemeClr val="accent1">
                    <a:lumMod val="60000"/>
                    <a:lumOff val="40000"/>
                  </a:schemeClr>
                </a:solidFill>
              </a:rPr>
              <a:t>space </a:t>
            </a:r>
            <a:r>
              <a:rPr lang="en-GB" sz="2000" dirty="0">
                <a:solidFill>
                  <a:schemeClr val="accent1">
                    <a:lumMod val="60000"/>
                    <a:lumOff val="40000"/>
                  </a:schemeClr>
                </a:solidFill>
              </a:rPr>
              <a:t>that invites </a:t>
            </a:r>
            <a:r>
              <a:rPr lang="en-GB" sz="2000" dirty="0" smtClean="0">
                <a:solidFill>
                  <a:schemeClr val="accent1">
                    <a:lumMod val="60000"/>
                    <a:lumOff val="40000"/>
                  </a:schemeClr>
                </a:solidFill>
              </a:rPr>
              <a:t>change</a:t>
            </a:r>
            <a:r>
              <a:rPr lang="en-GB" sz="2000" dirty="0" smtClean="0"/>
              <a:t>’ (p</a:t>
            </a:r>
            <a:r>
              <a:rPr lang="en-GB" sz="2000" dirty="0"/>
              <a:t>. </a:t>
            </a:r>
            <a:r>
              <a:rPr lang="en-GB" sz="2000" dirty="0" smtClean="0"/>
              <a:t>394)</a:t>
            </a:r>
          </a:p>
          <a:p>
            <a:r>
              <a:rPr lang="en-GB" sz="2000" dirty="0" smtClean="0"/>
              <a:t>‘Safety </a:t>
            </a:r>
            <a:r>
              <a:rPr lang="en-GB" sz="2000" dirty="0"/>
              <a:t>without safety</a:t>
            </a:r>
            <a:r>
              <a:rPr lang="en-GB" sz="2000" dirty="0" smtClean="0"/>
              <a:t>”</a:t>
            </a:r>
          </a:p>
          <a:p>
            <a:r>
              <a:rPr lang="en-GB" sz="2000" dirty="0" smtClean="0"/>
              <a:t>- ‘</a:t>
            </a:r>
            <a:r>
              <a:rPr lang="en-GB" sz="2000" dirty="0" smtClean="0">
                <a:solidFill>
                  <a:schemeClr val="accent1">
                    <a:lumMod val="60000"/>
                    <a:lumOff val="40000"/>
                  </a:schemeClr>
                </a:solidFill>
              </a:rPr>
              <a:t>to </a:t>
            </a:r>
            <a:r>
              <a:rPr lang="en-GB" sz="2000" dirty="0">
                <a:solidFill>
                  <a:schemeClr val="accent1">
                    <a:lumMod val="60000"/>
                    <a:lumOff val="40000"/>
                  </a:schemeClr>
                </a:solidFill>
              </a:rPr>
              <a:t>reach beyond</a:t>
            </a:r>
            <a:r>
              <a:rPr lang="en-GB" sz="2000" dirty="0"/>
              <a:t>, to exceed, both the facilitator’s and their own preconceived </a:t>
            </a:r>
            <a:r>
              <a:rPr lang="en-GB" sz="2000" dirty="0" smtClean="0"/>
              <a:t>limits’ (p</a:t>
            </a:r>
            <a:r>
              <a:rPr lang="en-GB" sz="2000" dirty="0"/>
              <a:t>. 395)</a:t>
            </a:r>
          </a:p>
        </p:txBody>
      </p:sp>
      <p:sp>
        <p:nvSpPr>
          <p:cNvPr id="5" name="Text Placeholder 4"/>
          <p:cNvSpPr>
            <a:spLocks noGrp="1"/>
          </p:cNvSpPr>
          <p:nvPr>
            <p:ph type="body" sz="quarter" idx="13"/>
          </p:nvPr>
        </p:nvSpPr>
        <p:spPr>
          <a:xfrm>
            <a:off x="8747760" y="2192866"/>
            <a:ext cx="2760472" cy="626534"/>
          </a:xfrm>
        </p:spPr>
        <p:txBody>
          <a:bodyPr/>
          <a:lstStyle/>
          <a:p>
            <a:r>
              <a:rPr lang="en-GB" b="1" dirty="0" smtClean="0">
                <a:solidFill>
                  <a:srgbClr val="FFC000"/>
                </a:solidFill>
              </a:rPr>
              <a:t>Implications…</a:t>
            </a:r>
            <a:endParaRPr lang="en-GB" b="1" dirty="0">
              <a:solidFill>
                <a:srgbClr val="FFC000"/>
              </a:solidFill>
            </a:endParaRPr>
          </a:p>
        </p:txBody>
      </p:sp>
      <p:sp>
        <p:nvSpPr>
          <p:cNvPr id="8" name="Text Placeholder 7"/>
          <p:cNvSpPr>
            <a:spLocks noGrp="1"/>
          </p:cNvSpPr>
          <p:nvPr>
            <p:ph type="body" sz="half" idx="17"/>
          </p:nvPr>
        </p:nvSpPr>
        <p:spPr>
          <a:xfrm>
            <a:off x="8178800" y="2827865"/>
            <a:ext cx="3911600" cy="3857415"/>
          </a:xfrm>
        </p:spPr>
        <p:txBody>
          <a:bodyPr>
            <a:normAutofit lnSpcReduction="10000"/>
          </a:bodyPr>
          <a:lstStyle/>
          <a:p>
            <a:pPr marL="342900" indent="-342900">
              <a:buFont typeface="Arial" panose="020B0604020202020204" pitchFamily="34" charset="0"/>
              <a:buChar char="•"/>
            </a:pPr>
            <a:r>
              <a:rPr lang="en-GB" sz="2400" dirty="0" smtClean="0"/>
              <a:t>Role changes according to activity</a:t>
            </a:r>
          </a:p>
          <a:p>
            <a:pPr marL="342900" indent="-342900">
              <a:buFont typeface="Arial" panose="020B0604020202020204" pitchFamily="34" charset="0"/>
              <a:buChar char="•"/>
            </a:pPr>
            <a:r>
              <a:rPr lang="en-GB" sz="2400" dirty="0">
                <a:solidFill>
                  <a:srgbClr val="FFC000"/>
                </a:solidFill>
              </a:rPr>
              <a:t>Being observant </a:t>
            </a:r>
            <a:r>
              <a:rPr lang="en-GB" sz="2400" dirty="0" smtClean="0">
                <a:solidFill>
                  <a:srgbClr val="FFC000"/>
                </a:solidFill>
              </a:rPr>
              <a:t>to </a:t>
            </a:r>
            <a:r>
              <a:rPr lang="en-GB" sz="2400" dirty="0">
                <a:solidFill>
                  <a:srgbClr val="FFC000"/>
                </a:solidFill>
              </a:rPr>
              <a:t>what was happening among the group </a:t>
            </a:r>
            <a:r>
              <a:rPr lang="en-GB" sz="2400" dirty="0" smtClean="0">
                <a:solidFill>
                  <a:srgbClr val="FFC000"/>
                </a:solidFill>
              </a:rPr>
              <a:t>members</a:t>
            </a:r>
          </a:p>
          <a:p>
            <a:pPr marL="342900" indent="-342900">
              <a:buFont typeface="Arial" panose="020B0604020202020204" pitchFamily="34" charset="0"/>
              <a:buChar char="•"/>
            </a:pPr>
            <a:r>
              <a:rPr lang="en-GB" sz="2400" dirty="0" smtClean="0"/>
              <a:t>Facilitate </a:t>
            </a:r>
            <a:r>
              <a:rPr lang="en-GB" sz="2400" dirty="0"/>
              <a:t>conversation that could draw out their views, using these positively and collaboratively</a:t>
            </a:r>
          </a:p>
          <a:p>
            <a:endParaRPr lang="en-GB" sz="2400" dirty="0"/>
          </a:p>
        </p:txBody>
      </p:sp>
    </p:spTree>
    <p:extLst>
      <p:ext uri="{BB962C8B-B14F-4D97-AF65-F5344CB8AC3E}">
        <p14:creationId xmlns:p14="http://schemas.microsoft.com/office/powerpoint/2010/main" val="1260793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402080" y="1564640"/>
            <a:ext cx="2001520" cy="1463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Performance</a:t>
            </a:r>
            <a:endParaRPr lang="en-GB" sz="2000" b="1" dirty="0"/>
          </a:p>
        </p:txBody>
      </p:sp>
      <p:sp>
        <p:nvSpPr>
          <p:cNvPr id="13" name="Rectangle 12"/>
          <p:cNvSpPr/>
          <p:nvPr/>
        </p:nvSpPr>
        <p:spPr>
          <a:xfrm>
            <a:off x="4328160" y="1452880"/>
            <a:ext cx="240792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6"/>
                </a:solidFill>
              </a:rPr>
              <a:t>Group discussion of pieces played</a:t>
            </a:r>
            <a:endParaRPr lang="en-GB" b="1" dirty="0">
              <a:solidFill>
                <a:schemeClr val="accent6"/>
              </a:solidFill>
            </a:endParaRPr>
          </a:p>
        </p:txBody>
      </p:sp>
      <p:sp>
        <p:nvSpPr>
          <p:cNvPr id="14" name="Oval 13"/>
          <p:cNvSpPr/>
          <p:nvPr/>
        </p:nvSpPr>
        <p:spPr>
          <a:xfrm>
            <a:off x="7660640" y="1564640"/>
            <a:ext cx="1513840" cy="146304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5">
                    <a:lumMod val="50000"/>
                  </a:schemeClr>
                </a:solidFill>
              </a:rPr>
              <a:t>Duets</a:t>
            </a:r>
            <a:endParaRPr lang="en-GB" b="1" dirty="0">
              <a:solidFill>
                <a:schemeClr val="accent5">
                  <a:lumMod val="50000"/>
                </a:schemeClr>
              </a:solidFill>
            </a:endParaRPr>
          </a:p>
        </p:txBody>
      </p:sp>
      <p:sp>
        <p:nvSpPr>
          <p:cNvPr id="15" name="Oval 14"/>
          <p:cNvSpPr/>
          <p:nvPr/>
        </p:nvSpPr>
        <p:spPr>
          <a:xfrm>
            <a:off x="9276080" y="2311400"/>
            <a:ext cx="1727200" cy="1432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5">
                    <a:lumMod val="50000"/>
                  </a:schemeClr>
                </a:solidFill>
              </a:rPr>
              <a:t>T</a:t>
            </a:r>
            <a:r>
              <a:rPr lang="en-GB" b="1" dirty="0" smtClean="0">
                <a:solidFill>
                  <a:schemeClr val="accent5">
                    <a:lumMod val="50000"/>
                  </a:schemeClr>
                </a:solidFill>
              </a:rPr>
              <a:t>rios</a:t>
            </a:r>
            <a:endParaRPr lang="en-GB" b="1" dirty="0">
              <a:solidFill>
                <a:schemeClr val="accent5">
                  <a:lumMod val="50000"/>
                </a:schemeClr>
              </a:solidFill>
            </a:endParaRPr>
          </a:p>
        </p:txBody>
      </p:sp>
      <p:sp>
        <p:nvSpPr>
          <p:cNvPr id="16" name="Isosceles Triangle 15"/>
          <p:cNvSpPr/>
          <p:nvPr/>
        </p:nvSpPr>
        <p:spPr>
          <a:xfrm>
            <a:off x="406400" y="3413760"/>
            <a:ext cx="2733040" cy="21031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6">
                    <a:lumMod val="75000"/>
                  </a:schemeClr>
                </a:solidFill>
              </a:rPr>
              <a:t>Scales &amp; arpeggios</a:t>
            </a:r>
            <a:endParaRPr lang="en-GB" b="1" dirty="0">
              <a:solidFill>
                <a:schemeClr val="accent6">
                  <a:lumMod val="75000"/>
                </a:schemeClr>
              </a:solidFill>
            </a:endParaRPr>
          </a:p>
        </p:txBody>
      </p:sp>
      <p:sp>
        <p:nvSpPr>
          <p:cNvPr id="19" name="Rectangle 18"/>
          <p:cNvSpPr/>
          <p:nvPr/>
        </p:nvSpPr>
        <p:spPr>
          <a:xfrm>
            <a:off x="3637280" y="3901440"/>
            <a:ext cx="2672080" cy="1869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lumMod val="65000"/>
                    <a:lumOff val="35000"/>
                  </a:schemeClr>
                </a:solidFill>
              </a:rPr>
              <a:t>Group discussion: piano-related books, films, recordings, exam boards</a:t>
            </a:r>
            <a:endParaRPr lang="en-GB" b="1" dirty="0">
              <a:solidFill>
                <a:schemeClr val="bg1">
                  <a:lumMod val="65000"/>
                  <a:lumOff val="35000"/>
                </a:schemeClr>
              </a:solidFill>
            </a:endParaRPr>
          </a:p>
        </p:txBody>
      </p:sp>
      <p:sp>
        <p:nvSpPr>
          <p:cNvPr id="21" name="Oval 20"/>
          <p:cNvSpPr/>
          <p:nvPr/>
        </p:nvSpPr>
        <p:spPr>
          <a:xfrm>
            <a:off x="6736080" y="3550920"/>
            <a:ext cx="2794000" cy="2570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rPr>
              <a:t>Relay format – minuet and trio movements</a:t>
            </a:r>
            <a:endParaRPr lang="en-GB" b="1" dirty="0">
              <a:solidFill>
                <a:srgbClr val="0070C0"/>
              </a:solidFill>
            </a:endParaRPr>
          </a:p>
        </p:txBody>
      </p:sp>
      <p:sp>
        <p:nvSpPr>
          <p:cNvPr id="26" name="Rectangle 25"/>
          <p:cNvSpPr/>
          <p:nvPr/>
        </p:nvSpPr>
        <p:spPr>
          <a:xfrm>
            <a:off x="9022080" y="4267200"/>
            <a:ext cx="2235200" cy="2143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lumMod val="40000"/>
                    <a:lumOff val="60000"/>
                  </a:schemeClr>
                </a:solidFill>
              </a:rPr>
              <a:t>T</a:t>
            </a:r>
            <a:r>
              <a:rPr lang="en-GB" b="1" dirty="0" smtClean="0">
                <a:solidFill>
                  <a:schemeClr val="accent3">
                    <a:lumMod val="40000"/>
                    <a:lumOff val="60000"/>
                  </a:schemeClr>
                </a:solidFill>
              </a:rPr>
              <a:t>empo</a:t>
            </a:r>
            <a:r>
              <a:rPr lang="en-GB" b="1" dirty="0">
                <a:solidFill>
                  <a:schemeClr val="accent3">
                    <a:lumMod val="40000"/>
                    <a:lumOff val="60000"/>
                  </a:schemeClr>
                </a:solidFill>
              </a:rPr>
              <a:t>, style, articulation, dynamics, </a:t>
            </a:r>
            <a:r>
              <a:rPr lang="en-GB" b="1" dirty="0" smtClean="0">
                <a:solidFill>
                  <a:schemeClr val="accent3">
                    <a:lumMod val="40000"/>
                    <a:lumOff val="60000"/>
                  </a:schemeClr>
                </a:solidFill>
              </a:rPr>
              <a:t>balance, </a:t>
            </a:r>
            <a:r>
              <a:rPr lang="en-GB" b="1" dirty="0">
                <a:solidFill>
                  <a:schemeClr val="accent3">
                    <a:lumMod val="40000"/>
                    <a:lumOff val="60000"/>
                  </a:schemeClr>
                </a:solidFill>
              </a:rPr>
              <a:t>ornamentation</a:t>
            </a:r>
          </a:p>
        </p:txBody>
      </p:sp>
    </p:spTree>
    <p:extLst>
      <p:ext uri="{BB962C8B-B14F-4D97-AF65-F5344CB8AC3E}">
        <p14:creationId xmlns:p14="http://schemas.microsoft.com/office/powerpoint/2010/main" val="1669865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Would I use this same format </a:t>
            </a:r>
            <a:r>
              <a:rPr lang="en-GB" b="1" dirty="0" smtClean="0"/>
              <a:t>again?</a:t>
            </a:r>
            <a:endParaRPr lang="en-GB" dirty="0"/>
          </a:p>
        </p:txBody>
      </p:sp>
      <p:sp>
        <p:nvSpPr>
          <p:cNvPr id="3" name="Content Placeholder 2"/>
          <p:cNvSpPr>
            <a:spLocks noGrp="1"/>
          </p:cNvSpPr>
          <p:nvPr>
            <p:ph idx="1"/>
          </p:nvPr>
        </p:nvSpPr>
        <p:spPr>
          <a:xfrm>
            <a:off x="685800" y="2202814"/>
            <a:ext cx="10820400" cy="4024125"/>
          </a:xfrm>
        </p:spPr>
        <p:txBody>
          <a:bodyPr/>
          <a:lstStyle/>
          <a:p>
            <a:endParaRPr lang="en-GB" dirty="0"/>
          </a:p>
        </p:txBody>
      </p:sp>
      <p:sp>
        <p:nvSpPr>
          <p:cNvPr id="4" name="Rounded Rectangular Callout 3"/>
          <p:cNvSpPr/>
          <p:nvPr/>
        </p:nvSpPr>
        <p:spPr>
          <a:xfrm>
            <a:off x="889000" y="2746248"/>
            <a:ext cx="2194560" cy="134112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Would depend on number of participants</a:t>
            </a:r>
            <a:endParaRPr lang="en-GB" b="1" dirty="0"/>
          </a:p>
        </p:txBody>
      </p:sp>
      <p:sp>
        <p:nvSpPr>
          <p:cNvPr id="5" name="Oval Callout 4"/>
          <p:cNvSpPr/>
          <p:nvPr/>
        </p:nvSpPr>
        <p:spPr>
          <a:xfrm>
            <a:off x="1005840" y="4500880"/>
            <a:ext cx="2377440" cy="145288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And on their attendance needs/ patterns</a:t>
            </a:r>
            <a:endParaRPr lang="en-GB" b="1" dirty="0"/>
          </a:p>
        </p:txBody>
      </p:sp>
      <p:sp>
        <p:nvSpPr>
          <p:cNvPr id="6" name="Curved Up Ribbon 5"/>
          <p:cNvSpPr/>
          <p:nvPr/>
        </p:nvSpPr>
        <p:spPr>
          <a:xfrm>
            <a:off x="3779520" y="2430275"/>
            <a:ext cx="6177280" cy="758952"/>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Their expectations – playing every week?</a:t>
            </a:r>
            <a:endParaRPr lang="en-GB" b="1" dirty="0"/>
          </a:p>
        </p:txBody>
      </p:sp>
      <p:sp>
        <p:nvSpPr>
          <p:cNvPr id="9" name="Rectangular Callout 8"/>
          <p:cNvSpPr/>
          <p:nvPr/>
        </p:nvSpPr>
        <p:spPr>
          <a:xfrm>
            <a:off x="3893820" y="3512314"/>
            <a:ext cx="2367280" cy="1991360"/>
          </a:xfrm>
          <a:prstGeom prst="wedgeRectCallout">
            <a:avLst/>
          </a:prstGeom>
          <a:solidFill>
            <a:schemeClr val="accent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Danger – being too teacher-led</a:t>
            </a:r>
            <a:endParaRPr lang="en-GB" b="1" dirty="0"/>
          </a:p>
        </p:txBody>
      </p:sp>
      <p:sp>
        <p:nvSpPr>
          <p:cNvPr id="10" name="Oval Callout 9"/>
          <p:cNvSpPr/>
          <p:nvPr/>
        </p:nvSpPr>
        <p:spPr>
          <a:xfrm>
            <a:off x="7061200" y="3532634"/>
            <a:ext cx="2672080" cy="1405126"/>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a:t>
            </a:r>
            <a:r>
              <a:rPr lang="en-GB" b="1" dirty="0" smtClean="0"/>
              <a:t>xplore </a:t>
            </a:r>
            <a:r>
              <a:rPr lang="en-GB" b="1" dirty="0"/>
              <a:t>more varied ways of giving feedback</a:t>
            </a:r>
          </a:p>
        </p:txBody>
      </p:sp>
      <p:sp>
        <p:nvSpPr>
          <p:cNvPr id="11" name="Rounded Rectangular Callout 10"/>
          <p:cNvSpPr/>
          <p:nvPr/>
        </p:nvSpPr>
        <p:spPr>
          <a:xfrm>
            <a:off x="9235440" y="4917440"/>
            <a:ext cx="2103120" cy="1107440"/>
          </a:xfrm>
          <a:prstGeom prst="wedgeRoundRect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a:t>
            </a:r>
            <a:r>
              <a:rPr lang="en-GB" b="1" dirty="0" smtClean="0"/>
              <a:t>n-session </a:t>
            </a:r>
            <a:r>
              <a:rPr lang="en-GB" b="1" dirty="0" smtClean="0"/>
              <a:t>and at home research?</a:t>
            </a:r>
            <a:endParaRPr lang="en-GB" b="1" dirty="0"/>
          </a:p>
        </p:txBody>
      </p:sp>
      <p:cxnSp>
        <p:nvCxnSpPr>
          <p:cNvPr id="16" name="Straight Arrow Connector 15"/>
          <p:cNvCxnSpPr/>
          <p:nvPr/>
        </p:nvCxnSpPr>
        <p:spPr>
          <a:xfrm flipV="1">
            <a:off x="3204210" y="3159760"/>
            <a:ext cx="575310" cy="177489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a:off x="5374640" y="3007360"/>
            <a:ext cx="30480" cy="50495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p:nvPr/>
        </p:nvCxnSpPr>
        <p:spPr>
          <a:xfrm flipV="1">
            <a:off x="6197600" y="4779326"/>
            <a:ext cx="1361440" cy="16446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a:off x="8614410" y="4934650"/>
            <a:ext cx="621030" cy="29267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7" name="Straight Arrow Connector 26"/>
          <p:cNvCxnSpPr>
            <a:stCxn id="4" idx="2"/>
          </p:cNvCxnSpPr>
          <p:nvPr/>
        </p:nvCxnSpPr>
        <p:spPr>
          <a:xfrm>
            <a:off x="1986280" y="4087368"/>
            <a:ext cx="1438910" cy="1182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531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Further feedback</a:t>
            </a:r>
            <a:endParaRPr lang="en-GB" dirty="0"/>
          </a:p>
        </p:txBody>
      </p:sp>
      <p:sp>
        <p:nvSpPr>
          <p:cNvPr id="5" name="Content Placeholder 4"/>
          <p:cNvSpPr>
            <a:spLocks noGrp="1"/>
          </p:cNvSpPr>
          <p:nvPr>
            <p:ph sz="half" idx="2"/>
          </p:nvPr>
        </p:nvSpPr>
        <p:spPr>
          <a:xfrm>
            <a:off x="4551680" y="1727199"/>
            <a:ext cx="7498080" cy="5019041"/>
          </a:xfrm>
        </p:spPr>
        <p:txBody>
          <a:bodyPr>
            <a:noAutofit/>
          </a:bodyPr>
          <a:lstStyle/>
          <a:p>
            <a:r>
              <a:rPr lang="en-GB" sz="2400" dirty="0"/>
              <a:t>expressivity, </a:t>
            </a:r>
            <a:r>
              <a:rPr lang="en-GB" sz="2400" dirty="0" smtClean="0"/>
              <a:t>preparation/practice</a:t>
            </a:r>
            <a:r>
              <a:rPr lang="en-GB" sz="2400" dirty="0"/>
              <a:t>, technique, pedal, mindfulness, ornamentation, memorisation, learning from recordings/videos, discussion of piano-related books and films, and comparison of examination </a:t>
            </a:r>
            <a:r>
              <a:rPr lang="en-GB" sz="2400" dirty="0" smtClean="0"/>
              <a:t>boards</a:t>
            </a:r>
          </a:p>
          <a:p>
            <a:r>
              <a:rPr lang="en-GB" sz="2400" dirty="0">
                <a:solidFill>
                  <a:srgbClr val="FFFF00"/>
                </a:solidFill>
              </a:rPr>
              <a:t>positive motivational </a:t>
            </a:r>
            <a:r>
              <a:rPr lang="en-GB" sz="2400" dirty="0" smtClean="0">
                <a:solidFill>
                  <a:srgbClr val="FFFF00"/>
                </a:solidFill>
              </a:rPr>
              <a:t>feedback</a:t>
            </a:r>
          </a:p>
          <a:p>
            <a:r>
              <a:rPr lang="en-GB" sz="2400" dirty="0" smtClean="0"/>
              <a:t>practice </a:t>
            </a:r>
            <a:r>
              <a:rPr lang="en-GB" sz="2400" dirty="0"/>
              <a:t>points and preparation information for the week </a:t>
            </a:r>
            <a:r>
              <a:rPr lang="en-GB" sz="2400" dirty="0" smtClean="0"/>
              <a:t>ahead</a:t>
            </a:r>
          </a:p>
          <a:p>
            <a:r>
              <a:rPr lang="en-GB" sz="2400" b="1" dirty="0" smtClean="0">
                <a:solidFill>
                  <a:schemeClr val="accent4"/>
                </a:solidFill>
              </a:rPr>
              <a:t>concept-based</a:t>
            </a:r>
            <a:r>
              <a:rPr lang="en-GB" sz="2400" dirty="0" smtClean="0">
                <a:solidFill>
                  <a:schemeClr val="accent4"/>
                </a:solidFill>
              </a:rPr>
              <a:t> </a:t>
            </a:r>
            <a:r>
              <a:rPr lang="en-GB" sz="2400" dirty="0">
                <a:solidFill>
                  <a:schemeClr val="accent4"/>
                </a:solidFill>
              </a:rPr>
              <a:t>rather than critiquing the individual </a:t>
            </a:r>
            <a:r>
              <a:rPr lang="en-GB" sz="2400" dirty="0" smtClean="0">
                <a:solidFill>
                  <a:schemeClr val="accent4"/>
                </a:solidFill>
              </a:rPr>
              <a:t>pieces/player</a:t>
            </a:r>
          </a:p>
          <a:p>
            <a:r>
              <a:rPr lang="en-GB" sz="2400" dirty="0" smtClean="0"/>
              <a:t>structured </a:t>
            </a:r>
            <a:r>
              <a:rPr lang="en-GB" sz="2400" dirty="0"/>
              <a:t>to provide all participants with </a:t>
            </a:r>
            <a:r>
              <a:rPr lang="en-GB" sz="2400" dirty="0">
                <a:solidFill>
                  <a:srgbClr val="FFFF00"/>
                </a:solidFill>
              </a:rPr>
              <a:t>transferable ideas of relevance whatever their </a:t>
            </a:r>
            <a:r>
              <a:rPr lang="en-GB" sz="2400" dirty="0" smtClean="0">
                <a:solidFill>
                  <a:srgbClr val="FFFF00"/>
                </a:solidFill>
              </a:rPr>
              <a:t>level</a:t>
            </a:r>
            <a:endParaRPr lang="en-GB" sz="2400" dirty="0">
              <a:solidFill>
                <a:srgbClr val="FFFF00"/>
              </a:solidFill>
            </a:endParaRPr>
          </a:p>
        </p:txBody>
      </p:sp>
      <p:pic>
        <p:nvPicPr>
          <p:cNvPr id="7174" name="Picture 6" descr="isolated shot of spiral notebook with pencil on white background - notebook and pens stock pictures, royalty-free photos &amp; image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16560" y="2306320"/>
            <a:ext cx="3921760" cy="400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514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t>benefits </a:t>
            </a:r>
            <a:r>
              <a:rPr lang="en-GB" b="1" dirty="0"/>
              <a:t>for the participants?</a:t>
            </a:r>
            <a:r>
              <a:rPr lang="en-GB" dirty="0"/>
              <a:t> </a:t>
            </a:r>
          </a:p>
        </p:txBody>
      </p:sp>
      <p:sp>
        <p:nvSpPr>
          <p:cNvPr id="6" name="Content Placeholder 5"/>
          <p:cNvSpPr>
            <a:spLocks noGrp="1"/>
          </p:cNvSpPr>
          <p:nvPr>
            <p:ph idx="1"/>
          </p:nvPr>
        </p:nvSpPr>
        <p:spPr>
          <a:xfrm>
            <a:off x="375920" y="2194560"/>
            <a:ext cx="11704320" cy="4663440"/>
          </a:xfrm>
        </p:spPr>
        <p:txBody>
          <a:bodyPr>
            <a:normAutofit/>
          </a:bodyPr>
          <a:lstStyle/>
          <a:p>
            <a:r>
              <a:rPr lang="en-GB" dirty="0" smtClean="0"/>
              <a:t>Improvements </a:t>
            </a:r>
            <a:r>
              <a:rPr lang="en-GB" dirty="0"/>
              <a:t>to their </a:t>
            </a:r>
            <a:r>
              <a:rPr lang="en-GB" dirty="0">
                <a:solidFill>
                  <a:srgbClr val="FFC000"/>
                </a:solidFill>
              </a:rPr>
              <a:t>individual </a:t>
            </a:r>
            <a:r>
              <a:rPr lang="en-GB" dirty="0" smtClean="0">
                <a:solidFill>
                  <a:srgbClr val="FFC000"/>
                </a:solidFill>
              </a:rPr>
              <a:t>practice </a:t>
            </a:r>
            <a:r>
              <a:rPr lang="en-GB" dirty="0" smtClean="0"/>
              <a:t>- including </a:t>
            </a:r>
            <a:r>
              <a:rPr lang="en-GB" dirty="0"/>
              <a:t>the value of warming up, and using more </a:t>
            </a:r>
            <a:r>
              <a:rPr lang="en-GB" dirty="0" smtClean="0"/>
              <a:t>analytical </a:t>
            </a:r>
            <a:r>
              <a:rPr lang="en-GB" dirty="0"/>
              <a:t>practice </a:t>
            </a:r>
            <a:r>
              <a:rPr lang="en-GB" dirty="0" smtClean="0"/>
              <a:t>strategies</a:t>
            </a:r>
          </a:p>
          <a:p>
            <a:r>
              <a:rPr lang="en-GB" dirty="0" smtClean="0"/>
              <a:t>the </a:t>
            </a:r>
            <a:r>
              <a:rPr lang="en-GB" dirty="0"/>
              <a:t>sessions have “made me look at how I practice differently and how I analyse a piece</a:t>
            </a:r>
            <a:r>
              <a:rPr lang="en-GB" dirty="0" smtClean="0"/>
              <a:t>”</a:t>
            </a:r>
          </a:p>
          <a:p>
            <a:r>
              <a:rPr lang="en-GB" dirty="0" smtClean="0"/>
              <a:t>and </a:t>
            </a:r>
            <a:r>
              <a:rPr lang="en-GB" dirty="0"/>
              <a:t>“increased my </a:t>
            </a:r>
            <a:r>
              <a:rPr lang="en-GB" dirty="0">
                <a:solidFill>
                  <a:schemeClr val="accent4"/>
                </a:solidFill>
              </a:rPr>
              <a:t>motivation to actually understand what I am playing</a:t>
            </a:r>
            <a:r>
              <a:rPr lang="en-GB" dirty="0"/>
              <a:t> rather than just playing it” </a:t>
            </a:r>
            <a:endParaRPr lang="en-GB" dirty="0" smtClean="0"/>
          </a:p>
          <a:p>
            <a:r>
              <a:rPr lang="en-GB" dirty="0" smtClean="0"/>
              <a:t>- </a:t>
            </a:r>
            <a:r>
              <a:rPr lang="en-GB" dirty="0"/>
              <a:t>this “changed my musical understanding … </a:t>
            </a:r>
            <a:r>
              <a:rPr lang="en-GB" dirty="0">
                <a:solidFill>
                  <a:schemeClr val="accent5"/>
                </a:solidFill>
              </a:rPr>
              <a:t>I have a better understanding of what questions I should ask myself about a piece, even if I don’t yet know all the answers</a:t>
            </a:r>
            <a:r>
              <a:rPr lang="en-GB" dirty="0" smtClean="0">
                <a:solidFill>
                  <a:schemeClr val="accent5"/>
                </a:solidFill>
              </a:rPr>
              <a:t>!</a:t>
            </a:r>
            <a:r>
              <a:rPr lang="en-GB" dirty="0" smtClean="0"/>
              <a:t>”</a:t>
            </a:r>
          </a:p>
          <a:p>
            <a:r>
              <a:rPr lang="en-GB" dirty="0" smtClean="0"/>
              <a:t>A </a:t>
            </a:r>
            <a:r>
              <a:rPr lang="en-GB" dirty="0" smtClean="0">
                <a:solidFill>
                  <a:schemeClr val="accent6"/>
                </a:solidFill>
              </a:rPr>
              <a:t>more </a:t>
            </a:r>
            <a:r>
              <a:rPr lang="en-GB" dirty="0">
                <a:solidFill>
                  <a:schemeClr val="accent6"/>
                </a:solidFill>
              </a:rPr>
              <a:t>positive approach to learning</a:t>
            </a:r>
            <a:r>
              <a:rPr lang="en-GB" dirty="0"/>
              <a:t>: “I can easily feel overwhelmed/defeated by a piece and this course has helped to break pieces down and make me look at them differently and take a more organised/structured approach to practising”.</a:t>
            </a:r>
          </a:p>
        </p:txBody>
      </p:sp>
    </p:spTree>
    <p:extLst>
      <p:ext uri="{BB962C8B-B14F-4D97-AF65-F5344CB8AC3E}">
        <p14:creationId xmlns:p14="http://schemas.microsoft.com/office/powerpoint/2010/main" val="2863584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benefits</a:t>
            </a:r>
            <a:endParaRPr lang="en-GB" dirty="0"/>
          </a:p>
        </p:txBody>
      </p:sp>
      <p:sp>
        <p:nvSpPr>
          <p:cNvPr id="3" name="Content Placeholder 2"/>
          <p:cNvSpPr>
            <a:spLocks noGrp="1"/>
          </p:cNvSpPr>
          <p:nvPr>
            <p:ph idx="1"/>
          </p:nvPr>
        </p:nvSpPr>
        <p:spPr>
          <a:xfrm>
            <a:off x="162560" y="2194560"/>
            <a:ext cx="12029440" cy="4500880"/>
          </a:xfrm>
        </p:spPr>
        <p:txBody>
          <a:bodyPr>
            <a:normAutofit/>
          </a:bodyPr>
          <a:lstStyle/>
          <a:p>
            <a:r>
              <a:rPr lang="en-GB" sz="2400" dirty="0"/>
              <a:t>greater </a:t>
            </a:r>
            <a:r>
              <a:rPr lang="en-GB" sz="2400" dirty="0" smtClean="0">
                <a:solidFill>
                  <a:schemeClr val="accent1"/>
                </a:solidFill>
              </a:rPr>
              <a:t>patience</a:t>
            </a:r>
          </a:p>
          <a:p>
            <a:r>
              <a:rPr lang="en-GB" sz="2400" dirty="0" smtClean="0"/>
              <a:t>improved </a:t>
            </a:r>
            <a:r>
              <a:rPr lang="en-GB" sz="2400" dirty="0">
                <a:solidFill>
                  <a:srgbClr val="00B0F0"/>
                </a:solidFill>
              </a:rPr>
              <a:t>listening </a:t>
            </a:r>
            <a:r>
              <a:rPr lang="en-GB" sz="2400" dirty="0" smtClean="0">
                <a:solidFill>
                  <a:srgbClr val="00B0F0"/>
                </a:solidFill>
              </a:rPr>
              <a:t>skills</a:t>
            </a:r>
          </a:p>
          <a:p>
            <a:r>
              <a:rPr lang="en-GB" sz="2400" dirty="0" smtClean="0"/>
              <a:t>increased </a:t>
            </a:r>
            <a:r>
              <a:rPr lang="en-GB" sz="2400" dirty="0">
                <a:solidFill>
                  <a:srgbClr val="FFFF00"/>
                </a:solidFill>
              </a:rPr>
              <a:t>confidence</a:t>
            </a:r>
            <a:r>
              <a:rPr lang="en-GB" sz="2400" dirty="0"/>
              <a:t>: “I have more of a belief that I </a:t>
            </a:r>
            <a:r>
              <a:rPr lang="en-GB" sz="2400" u="sng" dirty="0"/>
              <a:t>will</a:t>
            </a:r>
            <a:r>
              <a:rPr lang="en-GB" sz="2400" dirty="0"/>
              <a:t> get there in time</a:t>
            </a:r>
            <a:r>
              <a:rPr lang="en-GB" sz="2400" dirty="0" smtClean="0"/>
              <a:t>!”</a:t>
            </a:r>
          </a:p>
          <a:p>
            <a:r>
              <a:rPr lang="en-GB" sz="2400" dirty="0" smtClean="0"/>
              <a:t>enjoying </a:t>
            </a:r>
            <a:r>
              <a:rPr lang="en-GB" sz="2400" dirty="0"/>
              <a:t>the process and the results more than </a:t>
            </a:r>
            <a:r>
              <a:rPr lang="en-GB" sz="2400" dirty="0" smtClean="0"/>
              <a:t>previously</a:t>
            </a:r>
          </a:p>
          <a:p>
            <a:r>
              <a:rPr lang="en-GB" sz="2400" dirty="0" smtClean="0"/>
              <a:t>seeing </a:t>
            </a:r>
            <a:r>
              <a:rPr lang="en-GB" sz="2400" dirty="0"/>
              <a:t>their </a:t>
            </a:r>
            <a:r>
              <a:rPr lang="en-GB" sz="2400" dirty="0">
                <a:solidFill>
                  <a:schemeClr val="accent4"/>
                </a:solidFill>
              </a:rPr>
              <a:t>self-understanding</a:t>
            </a:r>
            <a:r>
              <a:rPr lang="en-GB" sz="2400" dirty="0"/>
              <a:t> develop </a:t>
            </a:r>
            <a:r>
              <a:rPr lang="en-GB" sz="2400" dirty="0" smtClean="0"/>
              <a:t>+ </a:t>
            </a:r>
            <a:r>
              <a:rPr lang="en-GB" sz="2400" dirty="0">
                <a:solidFill>
                  <a:srgbClr val="00B050"/>
                </a:solidFill>
              </a:rPr>
              <a:t>musical and technical skills </a:t>
            </a:r>
            <a:endParaRPr lang="en-GB" sz="2400" dirty="0" smtClean="0">
              <a:solidFill>
                <a:srgbClr val="00B050"/>
              </a:solidFill>
            </a:endParaRPr>
          </a:p>
          <a:p>
            <a:r>
              <a:rPr lang="en-GB" sz="2400" dirty="0"/>
              <a:t>Increased </a:t>
            </a:r>
            <a:r>
              <a:rPr lang="en-GB" sz="2400" dirty="0">
                <a:solidFill>
                  <a:srgbClr val="FF0000"/>
                </a:solidFill>
              </a:rPr>
              <a:t>performance </a:t>
            </a:r>
            <a:r>
              <a:rPr lang="en-GB" sz="2400" dirty="0" smtClean="0">
                <a:solidFill>
                  <a:srgbClr val="FF0000"/>
                </a:solidFill>
              </a:rPr>
              <a:t>confidence</a:t>
            </a:r>
            <a:r>
              <a:rPr lang="en-GB" sz="2400" dirty="0" smtClean="0"/>
              <a:t>: </a:t>
            </a:r>
            <a:r>
              <a:rPr lang="en-GB" sz="2400" dirty="0"/>
              <a:t>“concentrating on </a:t>
            </a:r>
            <a:r>
              <a:rPr lang="en-GB" sz="2400" dirty="0">
                <a:solidFill>
                  <a:srgbClr val="FFC000"/>
                </a:solidFill>
              </a:rPr>
              <a:t>conveying the enjoyment in and love of a piece </a:t>
            </a:r>
            <a:r>
              <a:rPr lang="en-GB" sz="2400" dirty="0"/>
              <a:t>shifts the emphasis away from any technical difficulties</a:t>
            </a:r>
            <a:r>
              <a:rPr lang="en-GB" sz="2400" dirty="0" smtClean="0"/>
              <a:t>”</a:t>
            </a:r>
          </a:p>
          <a:p>
            <a:r>
              <a:rPr lang="en-GB" sz="2400" b="1" dirty="0">
                <a:solidFill>
                  <a:schemeClr val="accent1">
                    <a:lumMod val="60000"/>
                    <a:lumOff val="40000"/>
                  </a:schemeClr>
                </a:solidFill>
              </a:rPr>
              <a:t>“the group is not competitive (no one is playing the same piece) so no pressure and low embarrassment factor. It is good that even the more accomplished of us feel they can ‘have another </a:t>
            </a:r>
            <a:r>
              <a:rPr lang="en-GB" sz="2400" b="1" dirty="0" smtClean="0">
                <a:solidFill>
                  <a:schemeClr val="accent1">
                    <a:lumMod val="60000"/>
                    <a:lumOff val="40000"/>
                  </a:schemeClr>
                </a:solidFill>
              </a:rPr>
              <a:t>go”</a:t>
            </a:r>
            <a:endParaRPr lang="en-GB" sz="2400" b="1" dirty="0">
              <a:solidFill>
                <a:schemeClr val="accent1">
                  <a:lumMod val="60000"/>
                  <a:lumOff val="40000"/>
                </a:schemeClr>
              </a:solidFill>
            </a:endParaRPr>
          </a:p>
        </p:txBody>
      </p:sp>
    </p:spTree>
    <p:extLst>
      <p:ext uri="{BB962C8B-B14F-4D97-AF65-F5344CB8AC3E}">
        <p14:creationId xmlns:p14="http://schemas.microsoft.com/office/powerpoint/2010/main" val="3619065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more…</a:t>
            </a:r>
            <a:endParaRPr lang="en-GB" dirty="0"/>
          </a:p>
        </p:txBody>
      </p:sp>
      <p:sp>
        <p:nvSpPr>
          <p:cNvPr id="3" name="Content Placeholder 2"/>
          <p:cNvSpPr>
            <a:spLocks noGrp="1"/>
          </p:cNvSpPr>
          <p:nvPr>
            <p:ph idx="1"/>
          </p:nvPr>
        </p:nvSpPr>
        <p:spPr>
          <a:xfrm>
            <a:off x="685800" y="2194560"/>
            <a:ext cx="10820400" cy="4429760"/>
          </a:xfrm>
        </p:spPr>
        <p:txBody>
          <a:bodyPr>
            <a:normAutofit lnSpcReduction="10000"/>
          </a:bodyPr>
          <a:lstStyle/>
          <a:p>
            <a:r>
              <a:rPr lang="en-GB" dirty="0"/>
              <a:t> </a:t>
            </a:r>
            <a:r>
              <a:rPr lang="en-GB" b="1" dirty="0" smtClean="0">
                <a:solidFill>
                  <a:schemeClr val="accent1">
                    <a:lumMod val="60000"/>
                    <a:lumOff val="40000"/>
                  </a:schemeClr>
                </a:solidFill>
              </a:rPr>
              <a:t>Creativity &amp; individuality: “it </a:t>
            </a:r>
            <a:r>
              <a:rPr lang="en-GB" b="1" dirty="0">
                <a:solidFill>
                  <a:schemeClr val="accent1">
                    <a:lumMod val="60000"/>
                    <a:lumOff val="40000"/>
                  </a:schemeClr>
                </a:solidFill>
              </a:rPr>
              <a:t>has also made me recognise that everybody will perform the same piece differently and rightly so as we have our own different styles and feelings about the same piece which is good</a:t>
            </a:r>
            <a:r>
              <a:rPr lang="en-GB" b="1" dirty="0" smtClean="0">
                <a:solidFill>
                  <a:schemeClr val="accent1">
                    <a:lumMod val="60000"/>
                    <a:lumOff val="40000"/>
                  </a:schemeClr>
                </a:solidFill>
              </a:rPr>
              <a:t>”</a:t>
            </a:r>
          </a:p>
          <a:p>
            <a:pPr marL="0" indent="0">
              <a:buNone/>
            </a:pPr>
            <a:endParaRPr lang="en-GB" b="1" dirty="0" smtClean="0">
              <a:solidFill>
                <a:schemeClr val="accent1">
                  <a:lumMod val="60000"/>
                  <a:lumOff val="40000"/>
                </a:schemeClr>
              </a:solidFill>
            </a:endParaRPr>
          </a:p>
          <a:p>
            <a:r>
              <a:rPr lang="en-GB" dirty="0"/>
              <a:t>E</a:t>
            </a:r>
            <a:r>
              <a:rPr lang="en-GB" dirty="0" smtClean="0"/>
              <a:t>nhanced </a:t>
            </a:r>
            <a:r>
              <a:rPr lang="en-GB" dirty="0">
                <a:solidFill>
                  <a:schemeClr val="accent3">
                    <a:lumMod val="60000"/>
                    <a:lumOff val="40000"/>
                  </a:schemeClr>
                </a:solidFill>
              </a:rPr>
              <a:t>contextual and musical understanding</a:t>
            </a:r>
            <a:r>
              <a:rPr lang="en-GB" dirty="0"/>
              <a:t>, </a:t>
            </a:r>
            <a:r>
              <a:rPr lang="en-GB" dirty="0" smtClean="0"/>
              <a:t>e.g. musical structure</a:t>
            </a:r>
          </a:p>
          <a:p>
            <a:pPr marL="0" indent="0">
              <a:buNone/>
            </a:pPr>
            <a:endParaRPr lang="en-GB" dirty="0"/>
          </a:p>
          <a:p>
            <a:r>
              <a:rPr lang="en-GB" dirty="0" smtClean="0">
                <a:solidFill>
                  <a:srgbClr val="00B0F0"/>
                </a:solidFill>
              </a:rPr>
              <a:t>Self-understanding &amp; </a:t>
            </a:r>
            <a:r>
              <a:rPr lang="en-GB" dirty="0">
                <a:solidFill>
                  <a:srgbClr val="00B0F0"/>
                </a:solidFill>
              </a:rPr>
              <a:t>self-compassion </a:t>
            </a:r>
            <a:r>
              <a:rPr lang="en-GB" dirty="0"/>
              <a:t>in learning, being ‘less likely to feel intimidated by others playing to a much higher technical standard</a:t>
            </a:r>
            <a:r>
              <a:rPr lang="en-GB" dirty="0" smtClean="0"/>
              <a:t>’</a:t>
            </a:r>
            <a:r>
              <a:rPr lang="en-GB" dirty="0"/>
              <a:t> </a:t>
            </a:r>
            <a:endParaRPr lang="en-GB" dirty="0" smtClean="0"/>
          </a:p>
          <a:p>
            <a:pPr marL="0" indent="0">
              <a:buNone/>
            </a:pPr>
            <a:endParaRPr lang="en-GB" dirty="0" smtClean="0"/>
          </a:p>
          <a:p>
            <a:r>
              <a:rPr lang="en-GB" dirty="0" smtClean="0"/>
              <a:t>“</a:t>
            </a:r>
            <a:r>
              <a:rPr lang="en-GB" dirty="0"/>
              <a:t>I am acutely aware how I have been putting myself under pressure to play </a:t>
            </a:r>
            <a:r>
              <a:rPr lang="en-GB" dirty="0" smtClean="0"/>
              <a:t>pieces that </a:t>
            </a:r>
            <a:r>
              <a:rPr lang="en-GB" dirty="0"/>
              <a:t>are simply beyond my range!” - ‘I benefited greatly from discussing this in sessions. </a:t>
            </a:r>
            <a:r>
              <a:rPr lang="en-GB" dirty="0">
                <a:solidFill>
                  <a:srgbClr val="FFC000"/>
                </a:solidFill>
              </a:rPr>
              <a:t>It’s okay just to be okay</a:t>
            </a:r>
            <a:r>
              <a:rPr lang="en-GB" dirty="0" smtClean="0">
                <a:solidFill>
                  <a:srgbClr val="FFC000"/>
                </a:solidFill>
              </a:rPr>
              <a:t>!”</a:t>
            </a:r>
            <a:endParaRPr lang="en-GB" dirty="0"/>
          </a:p>
        </p:txBody>
      </p:sp>
    </p:spTree>
    <p:extLst>
      <p:ext uri="{BB962C8B-B14F-4D97-AF65-F5344CB8AC3E}">
        <p14:creationId xmlns:p14="http://schemas.microsoft.com/office/powerpoint/2010/main" val="1000125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Negative aspects?</a:t>
            </a:r>
            <a:endParaRPr lang="en-GB" dirty="0"/>
          </a:p>
        </p:txBody>
      </p:sp>
      <p:sp>
        <p:nvSpPr>
          <p:cNvPr id="3" name="Content Placeholder 2"/>
          <p:cNvSpPr>
            <a:spLocks noGrp="1"/>
          </p:cNvSpPr>
          <p:nvPr>
            <p:ph idx="1"/>
          </p:nvPr>
        </p:nvSpPr>
        <p:spPr/>
        <p:txBody>
          <a:bodyPr>
            <a:normAutofit/>
          </a:bodyPr>
          <a:lstStyle/>
          <a:p>
            <a:r>
              <a:rPr lang="en-GB" sz="2400" dirty="0"/>
              <a:t>A</a:t>
            </a:r>
            <a:r>
              <a:rPr lang="en-GB" sz="2400" dirty="0" smtClean="0"/>
              <a:t>nticipation </a:t>
            </a:r>
            <a:r>
              <a:rPr lang="en-GB" sz="2400" dirty="0"/>
              <a:t>of playing in front of everyone in the first </a:t>
            </a:r>
            <a:r>
              <a:rPr lang="en-GB" sz="2400" dirty="0" smtClean="0"/>
              <a:t>session</a:t>
            </a:r>
          </a:p>
          <a:p>
            <a:pPr marL="0" indent="0">
              <a:buNone/>
            </a:pPr>
            <a:endParaRPr lang="en-GB" sz="2400" dirty="0" smtClean="0"/>
          </a:p>
          <a:p>
            <a:r>
              <a:rPr lang="en-GB" sz="2400" dirty="0" smtClean="0"/>
              <a:t>Possibly dividing the sessions, </a:t>
            </a:r>
            <a:r>
              <a:rPr lang="en-GB" sz="2400" dirty="0"/>
              <a:t>with a performance part and a second part with a different </a:t>
            </a:r>
            <a:r>
              <a:rPr lang="en-GB" sz="2400" dirty="0" smtClean="0"/>
              <a:t>format</a:t>
            </a:r>
          </a:p>
          <a:p>
            <a:pPr marL="0" indent="0">
              <a:buNone/>
            </a:pPr>
            <a:endParaRPr lang="en-GB" sz="2400" dirty="0" smtClean="0"/>
          </a:p>
          <a:p>
            <a:r>
              <a:rPr lang="en-GB" sz="2400" dirty="0" smtClean="0"/>
              <a:t>Consider the length, although 2 hours wasn’t too long: </a:t>
            </a:r>
            <a:r>
              <a:rPr lang="en-GB" sz="2400" dirty="0">
                <a:solidFill>
                  <a:srgbClr val="FFFF00"/>
                </a:solidFill>
              </a:rPr>
              <a:t>“I find </a:t>
            </a:r>
            <a:r>
              <a:rPr lang="en-GB" sz="2400" dirty="0" smtClean="0">
                <a:solidFill>
                  <a:srgbClr val="FFFF00"/>
                </a:solidFill>
              </a:rPr>
              <a:t>two hours </a:t>
            </a:r>
            <a:r>
              <a:rPr lang="en-GB" sz="2400" dirty="0">
                <a:solidFill>
                  <a:srgbClr val="FFFF00"/>
                </a:solidFill>
              </a:rPr>
              <a:t>a bit short … I had just got into the swing of the session then it was over</a:t>
            </a:r>
            <a:r>
              <a:rPr lang="en-GB" sz="2400" dirty="0" smtClean="0">
                <a:solidFill>
                  <a:srgbClr val="FFFF00"/>
                </a:solidFill>
              </a:rPr>
              <a:t>!”</a:t>
            </a:r>
            <a:endParaRPr lang="en-GB" sz="2400" dirty="0">
              <a:solidFill>
                <a:srgbClr val="FFFF00"/>
              </a:solidFill>
            </a:endParaRPr>
          </a:p>
        </p:txBody>
      </p:sp>
    </p:spTree>
    <p:extLst>
      <p:ext uri="{BB962C8B-B14F-4D97-AF65-F5344CB8AC3E}">
        <p14:creationId xmlns:p14="http://schemas.microsoft.com/office/powerpoint/2010/main" val="263492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 of the presentation</a:t>
            </a:r>
            <a:endParaRPr lang="en-GB" dirty="0"/>
          </a:p>
        </p:txBody>
      </p:sp>
      <p:sp>
        <p:nvSpPr>
          <p:cNvPr id="3" name="Content Placeholder 2"/>
          <p:cNvSpPr>
            <a:spLocks noGrp="1"/>
          </p:cNvSpPr>
          <p:nvPr>
            <p:ph idx="1"/>
          </p:nvPr>
        </p:nvSpPr>
        <p:spPr/>
        <p:txBody>
          <a:bodyPr/>
          <a:lstStyle/>
          <a:p>
            <a:r>
              <a:rPr lang="en-GB" dirty="0" smtClean="0"/>
              <a:t>Relevance of educator’s prior experience</a:t>
            </a:r>
          </a:p>
          <a:p>
            <a:r>
              <a:rPr lang="en-GB" dirty="0" smtClean="0"/>
              <a:t>Context of the research</a:t>
            </a:r>
          </a:p>
          <a:p>
            <a:r>
              <a:rPr lang="en-GB" dirty="0" smtClean="0"/>
              <a:t>Key points</a:t>
            </a:r>
          </a:p>
          <a:p>
            <a:r>
              <a:rPr lang="en-GB" dirty="0" smtClean="0"/>
              <a:t>Please get in touch if you’d like a copy of the article: </a:t>
            </a:r>
            <a:r>
              <a:rPr lang="en-GB" dirty="0" smtClean="0">
                <a:hlinkClick r:id="rId2"/>
              </a:rPr>
              <a:t>liz.haddon@york.ac.uk</a:t>
            </a:r>
            <a:r>
              <a:rPr lang="en-GB" dirty="0" smtClean="0"/>
              <a:t> </a:t>
            </a:r>
            <a:endParaRPr lang="en-GB" dirty="0"/>
          </a:p>
        </p:txBody>
      </p:sp>
    </p:spTree>
    <p:extLst>
      <p:ext uri="{BB962C8B-B14F-4D97-AF65-F5344CB8AC3E}">
        <p14:creationId xmlns:p14="http://schemas.microsoft.com/office/powerpoint/2010/main" val="167348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implications</a:t>
            </a:r>
            <a:endParaRPr lang="en-GB" dirty="0"/>
          </a:p>
        </p:txBody>
      </p:sp>
      <p:sp>
        <p:nvSpPr>
          <p:cNvPr id="3" name="Content Placeholder 2"/>
          <p:cNvSpPr>
            <a:spLocks noGrp="1"/>
          </p:cNvSpPr>
          <p:nvPr>
            <p:ph idx="1"/>
          </p:nvPr>
        </p:nvSpPr>
        <p:spPr>
          <a:xfrm>
            <a:off x="162560" y="1686560"/>
            <a:ext cx="12161520" cy="5029200"/>
          </a:xfrm>
        </p:spPr>
        <p:txBody>
          <a:bodyPr>
            <a:noAutofit/>
          </a:bodyPr>
          <a:lstStyle/>
          <a:p>
            <a:r>
              <a:rPr lang="en-GB" sz="2400" dirty="0"/>
              <a:t>H</a:t>
            </a:r>
            <a:r>
              <a:rPr lang="en-GB" sz="2400" dirty="0" smtClean="0"/>
              <a:t>ow </a:t>
            </a:r>
            <a:r>
              <a:rPr lang="en-GB" sz="2400" b="1" dirty="0" smtClean="0">
                <a:solidFill>
                  <a:schemeClr val="accent6"/>
                </a:solidFill>
              </a:rPr>
              <a:t>attentive outward awareness </a:t>
            </a:r>
            <a:r>
              <a:rPr lang="en-GB" sz="2400" dirty="0"/>
              <a:t>develops in learners and what we do as teachers to promote this </a:t>
            </a:r>
            <a:r>
              <a:rPr lang="en-GB" sz="2400" dirty="0" smtClean="0"/>
              <a:t>amongst </a:t>
            </a:r>
            <a:r>
              <a:rPr lang="en-GB" sz="2400" dirty="0"/>
              <a:t>our </a:t>
            </a:r>
            <a:r>
              <a:rPr lang="en-GB" sz="2400" dirty="0" smtClean="0"/>
              <a:t>students</a:t>
            </a:r>
          </a:p>
          <a:p>
            <a:r>
              <a:rPr lang="en-GB" sz="2400" dirty="0"/>
              <a:t>Pike (</a:t>
            </a:r>
            <a:r>
              <a:rPr lang="en-GB" sz="2400" dirty="0" smtClean="0"/>
              <a:t>2017)- ‘</a:t>
            </a:r>
            <a:r>
              <a:rPr lang="en-GB" sz="2400" b="1" dirty="0">
                <a:solidFill>
                  <a:schemeClr val="accent6"/>
                </a:solidFill>
              </a:rPr>
              <a:t>Offering constructive criticism is a skill that must be learned</a:t>
            </a:r>
            <a:r>
              <a:rPr lang="en-GB" sz="2400" dirty="0"/>
              <a:t>’ (</a:t>
            </a:r>
            <a:r>
              <a:rPr lang="en-GB" sz="2400" dirty="0" smtClean="0"/>
              <a:t>p. 179)</a:t>
            </a:r>
          </a:p>
          <a:p>
            <a:r>
              <a:rPr lang="en-GB" sz="2400" dirty="0" smtClean="0"/>
              <a:t>Supporting the </a:t>
            </a:r>
            <a:r>
              <a:rPr lang="en-GB" sz="2400" b="1" dirty="0">
                <a:solidFill>
                  <a:schemeClr val="accent6"/>
                </a:solidFill>
              </a:rPr>
              <a:t>skills of delivering positive </a:t>
            </a:r>
            <a:r>
              <a:rPr lang="en-GB" sz="2400" b="1" dirty="0" smtClean="0">
                <a:solidFill>
                  <a:schemeClr val="accent6"/>
                </a:solidFill>
              </a:rPr>
              <a:t>feedback</a:t>
            </a:r>
            <a:r>
              <a:rPr lang="en-GB" sz="2400" dirty="0" smtClean="0"/>
              <a:t>: specific</a:t>
            </a:r>
            <a:r>
              <a:rPr lang="en-GB" sz="2400" dirty="0"/>
              <a:t>, </a:t>
            </a:r>
            <a:r>
              <a:rPr lang="en-GB" sz="2400" dirty="0" smtClean="0"/>
              <a:t>relevant, </a:t>
            </a:r>
            <a:r>
              <a:rPr lang="en-GB" sz="2400" dirty="0"/>
              <a:t>meaningful and engaging the learner (de Bruin, 2023</a:t>
            </a:r>
            <a:r>
              <a:rPr lang="en-GB" sz="2400" dirty="0" smtClean="0"/>
              <a:t>)</a:t>
            </a:r>
          </a:p>
          <a:p>
            <a:r>
              <a:rPr lang="en-GB" sz="2400" dirty="0"/>
              <a:t>T</a:t>
            </a:r>
            <a:r>
              <a:rPr lang="en-GB" sz="2400" dirty="0" smtClean="0"/>
              <a:t>he</a:t>
            </a:r>
            <a:r>
              <a:rPr lang="en-GB" sz="2400" b="1" dirty="0" smtClean="0"/>
              <a:t> </a:t>
            </a:r>
            <a:r>
              <a:rPr lang="en-GB" sz="2400" b="1" dirty="0">
                <a:solidFill>
                  <a:schemeClr val="accent6"/>
                </a:solidFill>
              </a:rPr>
              <a:t>value of researching your own teaching</a:t>
            </a:r>
            <a:endParaRPr lang="en-GB" sz="2400" dirty="0">
              <a:solidFill>
                <a:schemeClr val="accent6"/>
              </a:solidFill>
            </a:endParaRPr>
          </a:p>
          <a:p>
            <a:r>
              <a:rPr lang="en-GB" sz="2400" b="1" dirty="0" smtClean="0">
                <a:solidFill>
                  <a:schemeClr val="accent1"/>
                </a:solidFill>
              </a:rPr>
              <a:t>Developing the format and content </a:t>
            </a:r>
            <a:r>
              <a:rPr lang="en-GB" sz="2400" dirty="0" smtClean="0"/>
              <a:t>– participant responsibility for sections, multiple piano works, working with composers and improvisation, using the concert hall Steinway D grand piano, using technology</a:t>
            </a:r>
          </a:p>
          <a:p>
            <a:r>
              <a:rPr lang="en-GB" sz="2400" dirty="0"/>
              <a:t>More on the ergonomics of playing and practice, healthy mind and body</a:t>
            </a:r>
          </a:p>
          <a:p>
            <a:r>
              <a:rPr lang="en-GB" sz="2400" dirty="0" smtClean="0"/>
              <a:t>Participant-led research? </a:t>
            </a:r>
            <a:endParaRPr lang="en-GB" sz="2400" dirty="0"/>
          </a:p>
        </p:txBody>
      </p:sp>
    </p:spTree>
    <p:extLst>
      <p:ext uri="{BB962C8B-B14F-4D97-AF65-F5344CB8AC3E}">
        <p14:creationId xmlns:p14="http://schemas.microsoft.com/office/powerpoint/2010/main" val="2413756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a:xfrm>
            <a:off x="406400" y="1960880"/>
            <a:ext cx="11785600" cy="4480560"/>
          </a:xfrm>
        </p:spPr>
        <p:txBody>
          <a:bodyPr>
            <a:normAutofit fontScale="92500" lnSpcReduction="10000"/>
          </a:bodyPr>
          <a:lstStyle/>
          <a:p>
            <a:pPr marL="0" indent="0">
              <a:buNone/>
            </a:pPr>
            <a:r>
              <a:rPr lang="en-GB" dirty="0"/>
              <a:t>Benson, J. (1987). </a:t>
            </a:r>
            <a:r>
              <a:rPr lang="en-GB" i="1" dirty="0"/>
              <a:t>Working more creatively with groups</a:t>
            </a:r>
            <a:r>
              <a:rPr lang="en-GB" dirty="0"/>
              <a:t>. Tavistock.</a:t>
            </a:r>
          </a:p>
          <a:p>
            <a:pPr marL="0" indent="0">
              <a:buNone/>
            </a:pPr>
            <a:r>
              <a:rPr lang="en-GB" dirty="0"/>
              <a:t/>
            </a:r>
            <a:br>
              <a:rPr lang="en-GB" dirty="0"/>
            </a:br>
            <a:r>
              <a:rPr lang="en-GB" dirty="0"/>
              <a:t>Coats, S. (2006). </a:t>
            </a:r>
            <a:r>
              <a:rPr lang="en-GB" i="1" dirty="0"/>
              <a:t>Thinking as you play: Teaching piano in individual and group lessons. </a:t>
            </a:r>
            <a:r>
              <a:rPr lang="en-GB" dirty="0"/>
              <a:t>Indiana University Press.</a:t>
            </a:r>
          </a:p>
          <a:p>
            <a:pPr marL="0" indent="0">
              <a:buNone/>
            </a:pPr>
            <a:r>
              <a:rPr lang="en-GB" dirty="0"/>
              <a:t/>
            </a:r>
            <a:br>
              <a:rPr lang="en-GB" dirty="0"/>
            </a:br>
            <a:r>
              <a:rPr lang="en-GB" dirty="0"/>
              <a:t>de Bruin, L. R. (2023). Feedback in the instrumental music lesson: A qualitative study. </a:t>
            </a:r>
            <a:r>
              <a:rPr lang="en-GB" i="1" dirty="0"/>
              <a:t>Psychology of Music</a:t>
            </a:r>
            <a:r>
              <a:rPr lang="en-GB" dirty="0"/>
              <a:t>, </a:t>
            </a:r>
            <a:r>
              <a:rPr lang="en-GB" i="1" dirty="0"/>
              <a:t>51</a:t>
            </a:r>
            <a:r>
              <a:rPr lang="en-GB" dirty="0"/>
              <a:t>(4), 1259-1274. </a:t>
            </a:r>
            <a:r>
              <a:rPr lang="en-GB" u="sng" dirty="0">
                <a:hlinkClick r:id="rId2"/>
              </a:rPr>
              <a:t>https://doi.org/10.1177/03057356221135668</a:t>
            </a:r>
            <a:endParaRPr lang="en-GB" dirty="0"/>
          </a:p>
          <a:p>
            <a:pPr marL="0" indent="0">
              <a:buNone/>
            </a:pPr>
            <a:r>
              <a:rPr lang="en-GB" dirty="0"/>
              <a:t/>
            </a:r>
            <a:br>
              <a:rPr lang="en-GB" dirty="0"/>
            </a:br>
            <a:r>
              <a:rPr lang="en-GB" dirty="0"/>
              <a:t>Fisher, C. (2010). </a:t>
            </a:r>
            <a:r>
              <a:rPr lang="en-GB" i="1" dirty="0"/>
              <a:t>Teaching piano in groups.</a:t>
            </a:r>
            <a:r>
              <a:rPr lang="en-GB" dirty="0"/>
              <a:t> Oxford University Press.</a:t>
            </a:r>
          </a:p>
          <a:p>
            <a:pPr marL="0" indent="0">
              <a:buNone/>
            </a:pPr>
            <a:endParaRPr lang="en-GB" dirty="0" smtClean="0"/>
          </a:p>
          <a:p>
            <a:pPr marL="0" indent="0">
              <a:buNone/>
            </a:pPr>
            <a:r>
              <a:rPr lang="en-GB" dirty="0" smtClean="0"/>
              <a:t>Higgins</a:t>
            </a:r>
            <a:r>
              <a:rPr lang="en-GB" dirty="0"/>
              <a:t>, L. (2008). Community music and the welcome. </a:t>
            </a:r>
            <a:r>
              <a:rPr lang="en-GB" i="1" dirty="0"/>
              <a:t>International Journal of Community Music, 1</a:t>
            </a:r>
            <a:r>
              <a:rPr lang="en-GB" dirty="0"/>
              <a:t>(3), 391–400</a:t>
            </a:r>
            <a:r>
              <a:rPr lang="en-GB" dirty="0" smtClean="0"/>
              <a:t>. </a:t>
            </a:r>
            <a:r>
              <a:rPr lang="en-GB" u="sng" dirty="0">
                <a:hlinkClick r:id="rId3"/>
              </a:rPr>
              <a:t>https://doi.org/10.1386/ijcm.1.3.391_1</a:t>
            </a:r>
            <a:endParaRPr lang="en-GB" dirty="0"/>
          </a:p>
          <a:p>
            <a:pPr marL="0" indent="0">
              <a:buNone/>
            </a:pPr>
            <a:endParaRPr lang="en-GB" dirty="0" smtClean="0"/>
          </a:p>
          <a:p>
            <a:pPr marL="0" indent="0">
              <a:buNone/>
            </a:pPr>
            <a:r>
              <a:rPr lang="en-GB" dirty="0" smtClean="0"/>
              <a:t>Lehmann</a:t>
            </a:r>
            <a:r>
              <a:rPr lang="en-GB" dirty="0"/>
              <a:t>, A., </a:t>
            </a:r>
            <a:r>
              <a:rPr lang="en-GB" dirty="0" err="1"/>
              <a:t>Sloboda</a:t>
            </a:r>
            <a:r>
              <a:rPr lang="en-GB" dirty="0"/>
              <a:t> J. A. &amp; Woody (2007). </a:t>
            </a:r>
            <a:r>
              <a:rPr lang="en-GB" i="1" dirty="0"/>
              <a:t>Psychology for musicians. </a:t>
            </a:r>
            <a:r>
              <a:rPr lang="en-GB" dirty="0"/>
              <a:t>Oxford University Press</a:t>
            </a:r>
            <a:r>
              <a:rPr lang="en-GB" dirty="0" smtClean="0"/>
              <a:t>.</a:t>
            </a:r>
            <a:endParaRPr lang="en-GB" dirty="0"/>
          </a:p>
        </p:txBody>
      </p:sp>
    </p:spTree>
    <p:extLst>
      <p:ext uri="{BB962C8B-B14F-4D97-AF65-F5344CB8AC3E}">
        <p14:creationId xmlns:p14="http://schemas.microsoft.com/office/powerpoint/2010/main" val="3422096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My experience</a:t>
            </a:r>
            <a:endParaRPr lang="en-GB" dirty="0"/>
          </a:p>
        </p:txBody>
      </p:sp>
      <p:sp>
        <p:nvSpPr>
          <p:cNvPr id="5" name="Content Placeholder 4"/>
          <p:cNvSpPr>
            <a:spLocks noGrp="1"/>
          </p:cNvSpPr>
          <p:nvPr>
            <p:ph sz="half" idx="1"/>
          </p:nvPr>
        </p:nvSpPr>
        <p:spPr/>
        <p:txBody>
          <a:bodyPr/>
          <a:lstStyle/>
          <a:p>
            <a:r>
              <a:rPr lang="en-GB" dirty="0" smtClean="0"/>
              <a:t>Piano learning – one-to-one</a:t>
            </a:r>
          </a:p>
          <a:p>
            <a:endParaRPr lang="en-GB" dirty="0"/>
          </a:p>
          <a:p>
            <a:r>
              <a:rPr lang="en-GB" dirty="0" smtClean="0"/>
              <a:t>‘informal’ play-</a:t>
            </a:r>
            <a:r>
              <a:rPr lang="en-GB" dirty="0" err="1" smtClean="0"/>
              <a:t>throughs</a:t>
            </a:r>
            <a:r>
              <a:rPr lang="en-GB" dirty="0" smtClean="0"/>
              <a:t> </a:t>
            </a:r>
          </a:p>
          <a:p>
            <a:r>
              <a:rPr lang="en-GB" dirty="0"/>
              <a:t>Festivals, concerts, competitions</a:t>
            </a:r>
          </a:p>
          <a:p>
            <a:r>
              <a:rPr lang="en-GB" dirty="0" smtClean="0"/>
              <a:t>Logical progression to giving one-to-one lessons (piano, violin, theory)</a:t>
            </a:r>
            <a:endParaRPr lang="en-GB" dirty="0"/>
          </a:p>
        </p:txBody>
      </p:sp>
      <p:sp>
        <p:nvSpPr>
          <p:cNvPr id="6" name="Content Placeholder 5"/>
          <p:cNvSpPr>
            <a:spLocks noGrp="1"/>
          </p:cNvSpPr>
          <p:nvPr>
            <p:ph sz="half" idx="2"/>
          </p:nvPr>
        </p:nvSpPr>
        <p:spPr/>
        <p:txBody>
          <a:bodyPr/>
          <a:lstStyle/>
          <a:p>
            <a:r>
              <a:rPr lang="en-GB" dirty="0" smtClean="0"/>
              <a:t>Javanese gamelan learning – group</a:t>
            </a:r>
          </a:p>
          <a:p>
            <a:endParaRPr lang="en-GB" dirty="0"/>
          </a:p>
          <a:p>
            <a:endParaRPr lang="en-GB" dirty="0"/>
          </a:p>
        </p:txBody>
      </p:sp>
      <p:pic>
        <p:nvPicPr>
          <p:cNvPr id="8" name="Picture 7" descr="Photograph of University of York Javanese gamelan ensemble" title="Gamelan Sekar Peta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810466"/>
            <a:ext cx="5618018" cy="3408218"/>
          </a:xfrm>
          <a:prstGeom prst="rect">
            <a:avLst/>
          </a:prstGeom>
        </p:spPr>
      </p:pic>
    </p:spTree>
    <p:extLst>
      <p:ext uri="{BB962C8B-B14F-4D97-AF65-F5344CB8AC3E}">
        <p14:creationId xmlns:p14="http://schemas.microsoft.com/office/powerpoint/2010/main" val="2120982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Where’s our Focus?</a:t>
            </a:r>
            <a:endParaRPr lang="en-GB" dirty="0"/>
          </a:p>
        </p:txBody>
      </p:sp>
      <p:sp>
        <p:nvSpPr>
          <p:cNvPr id="6" name="Text Placeholder 5"/>
          <p:cNvSpPr>
            <a:spLocks noGrp="1"/>
          </p:cNvSpPr>
          <p:nvPr>
            <p:ph type="body" idx="1"/>
          </p:nvPr>
        </p:nvSpPr>
        <p:spPr/>
        <p:txBody>
          <a:bodyPr/>
          <a:lstStyle/>
          <a:p>
            <a:r>
              <a:rPr lang="en-GB" dirty="0" smtClean="0"/>
              <a:t>Attentive focus</a:t>
            </a:r>
            <a:endParaRPr lang="en-GB" dirty="0"/>
          </a:p>
        </p:txBody>
      </p:sp>
      <p:sp>
        <p:nvSpPr>
          <p:cNvPr id="8" name="Text Placeholder 7"/>
          <p:cNvSpPr>
            <a:spLocks noGrp="1"/>
          </p:cNvSpPr>
          <p:nvPr>
            <p:ph type="body" sz="quarter" idx="3"/>
          </p:nvPr>
        </p:nvSpPr>
        <p:spPr/>
        <p:txBody>
          <a:bodyPr/>
          <a:lstStyle/>
          <a:p>
            <a:r>
              <a:rPr lang="en-GB" dirty="0" smtClean="0"/>
              <a:t>Outward attentive focus?</a:t>
            </a:r>
            <a:endParaRPr lang="en-GB" dirty="0"/>
          </a:p>
        </p:txBody>
      </p:sp>
      <p:pic>
        <p:nvPicPr>
          <p:cNvPr id="3074" name="Picture 2" descr="girl playing piano at home - teenager playing piano stock pictures, royalty-free photos &amp; imag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99126" y="3132667"/>
            <a:ext cx="4091709" cy="31665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oman playing piano with choir on stage - piano quartet stock pictures, royalty-free photos &amp; images"/>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828145" y="3132667"/>
            <a:ext cx="5477164" cy="305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398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sp>
        <p:nvSpPr>
          <p:cNvPr id="8" name="Content Placeholder 7"/>
          <p:cNvSpPr>
            <a:spLocks noGrp="1"/>
          </p:cNvSpPr>
          <p:nvPr>
            <p:ph idx="1"/>
          </p:nvPr>
        </p:nvSpPr>
        <p:spPr/>
        <p:txBody>
          <a:bodyPr/>
          <a:lstStyle/>
          <a:p>
            <a:r>
              <a:rPr lang="en-GB" dirty="0" err="1" smtClean="0"/>
              <a:t>Sychronization</a:t>
            </a:r>
            <a:endParaRPr lang="en-GB" dirty="0" smtClean="0"/>
          </a:p>
          <a:p>
            <a:pPr marL="0" indent="0">
              <a:buNone/>
            </a:pPr>
            <a:endParaRPr lang="en-GB" dirty="0" smtClean="0"/>
          </a:p>
          <a:p>
            <a:r>
              <a:rPr lang="en-GB" dirty="0" smtClean="0"/>
              <a:t>Collaboration, group ethos</a:t>
            </a:r>
          </a:p>
          <a:p>
            <a:pPr marL="0" indent="0">
              <a:buNone/>
            </a:pPr>
            <a:endParaRPr lang="en-GB" dirty="0" smtClean="0"/>
          </a:p>
          <a:p>
            <a:r>
              <a:rPr lang="en-GB" dirty="0" smtClean="0"/>
              <a:t>Critical thinking skills</a:t>
            </a:r>
          </a:p>
          <a:p>
            <a:pPr marL="0" indent="0">
              <a:buNone/>
            </a:pPr>
            <a:endParaRPr lang="en-GB" dirty="0" smtClean="0"/>
          </a:p>
          <a:p>
            <a:r>
              <a:rPr lang="en-GB" dirty="0"/>
              <a:t> </a:t>
            </a:r>
            <a:r>
              <a:rPr lang="en-GB" dirty="0" smtClean="0"/>
              <a:t>→ informing future pedagogical work, useful capabilities and qualities</a:t>
            </a:r>
            <a:endParaRPr lang="en-GB" dirty="0"/>
          </a:p>
        </p:txBody>
      </p:sp>
    </p:spTree>
    <p:extLst>
      <p:ext uri="{BB962C8B-B14F-4D97-AF65-F5344CB8AC3E}">
        <p14:creationId xmlns:p14="http://schemas.microsoft.com/office/powerpoint/2010/main" val="3124397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University of York, UK</a:t>
            </a:r>
            <a:endParaRPr lang="en-GB" dirty="0"/>
          </a:p>
        </p:txBody>
      </p:sp>
      <p:pic>
        <p:nvPicPr>
          <p:cNvPr id="7" name="Content Placeholder 6" descr="Banner images wtih text 'Centre for Lifelong Learning', 'Adult evening and day courses'" title="Centre for Lifelong learning, University of York"/>
          <p:cNvPicPr>
            <a:picLocks noGrp="1" noChangeAspect="1"/>
          </p:cNvPicPr>
          <p:nvPr>
            <p:ph type="pic" idx="1"/>
          </p:nvPr>
        </p:nvPicPr>
        <p:blipFill>
          <a:blip r:embed="rId2"/>
          <a:srcRect l="6908" r="6908"/>
          <a:stretch>
            <a:fillRect/>
          </a:stretch>
        </p:blipFill>
        <p:spPr>
          <a:prstGeom prst="rect">
            <a:avLst/>
          </a:prstGeom>
        </p:spPr>
      </p:pic>
      <p:sp>
        <p:nvSpPr>
          <p:cNvPr id="9" name="Text Placeholder 8"/>
          <p:cNvSpPr>
            <a:spLocks noGrp="1"/>
          </p:cNvSpPr>
          <p:nvPr>
            <p:ph type="body" sz="half" idx="2"/>
          </p:nvPr>
        </p:nvSpPr>
        <p:spPr>
          <a:xfrm>
            <a:off x="685800" y="5516715"/>
            <a:ext cx="10820400" cy="45719"/>
          </a:xfrm>
        </p:spPr>
        <p:txBody>
          <a:bodyPr>
            <a:normAutofit fontScale="25000" lnSpcReduction="20000"/>
          </a:bodyPr>
          <a:lstStyle/>
          <a:p>
            <a:endParaRPr lang="en-GB" dirty="0"/>
          </a:p>
        </p:txBody>
      </p:sp>
    </p:spTree>
    <p:extLst>
      <p:ext uri="{BB962C8B-B14F-4D97-AF65-F5344CB8AC3E}">
        <p14:creationId xmlns:p14="http://schemas.microsoft.com/office/powerpoint/2010/main" val="1892325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Piano performance course</a:t>
            </a:r>
          </a:p>
        </p:txBody>
      </p:sp>
      <p:sp>
        <p:nvSpPr>
          <p:cNvPr id="3" name="Content Placeholder 2"/>
          <p:cNvSpPr>
            <a:spLocks noGrp="1"/>
          </p:cNvSpPr>
          <p:nvPr>
            <p:ph sz="half" idx="1"/>
          </p:nvPr>
        </p:nvSpPr>
        <p:spPr/>
        <p:txBody>
          <a:bodyPr/>
          <a:lstStyle/>
          <a:p>
            <a:r>
              <a:rPr lang="en-GB" dirty="0"/>
              <a:t>10 week course</a:t>
            </a:r>
          </a:p>
          <a:p>
            <a:r>
              <a:rPr lang="en-GB" dirty="0"/>
              <a:t>2 hours, Saturday mornings</a:t>
            </a:r>
          </a:p>
          <a:p>
            <a:r>
              <a:rPr lang="en-GB" dirty="0"/>
              <a:t>8 adult participants </a:t>
            </a:r>
          </a:p>
          <a:p>
            <a:r>
              <a:rPr lang="en-GB" dirty="0"/>
              <a:t>None known to each other </a:t>
            </a:r>
          </a:p>
          <a:p>
            <a:r>
              <a:rPr lang="en-GB" dirty="0"/>
              <a:t>None my students</a:t>
            </a:r>
          </a:p>
          <a:p>
            <a:r>
              <a:rPr lang="en-GB" dirty="0"/>
              <a:t>Level – </a:t>
            </a:r>
            <a:r>
              <a:rPr lang="en-GB" dirty="0" smtClean="0"/>
              <a:t>ABRSM </a:t>
            </a:r>
            <a:r>
              <a:rPr lang="en-GB" dirty="0"/>
              <a:t>Grade 5 and above</a:t>
            </a:r>
          </a:p>
          <a:p>
            <a:r>
              <a:rPr lang="en-GB" dirty="0"/>
              <a:t>Sharing playing, performance thoughts, practice ideas, duets, trios</a:t>
            </a:r>
          </a:p>
          <a:p>
            <a:endParaRPr lang="en-GB" dirty="0"/>
          </a:p>
        </p:txBody>
      </p:sp>
      <p:pic>
        <p:nvPicPr>
          <p:cNvPr id="6146" name="Picture 2" descr="https://www.york.ac.uk/campusservices/avcentre/images/rooms/I_D003_427879.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205831"/>
            <a:ext cx="53340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391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Mini </a:t>
            </a:r>
            <a:r>
              <a:rPr lang="en-GB" dirty="0" smtClean="0"/>
              <a:t>survey, start </a:t>
            </a:r>
            <a:r>
              <a:rPr lang="en-GB" dirty="0" smtClean="0"/>
              <a:t>of </a:t>
            </a:r>
            <a:r>
              <a:rPr lang="en-GB" dirty="0" smtClean="0"/>
              <a:t>Sessions</a:t>
            </a:r>
            <a:endParaRPr lang="en-GB" dirty="0"/>
          </a:p>
        </p:txBody>
      </p:sp>
      <p:sp>
        <p:nvSpPr>
          <p:cNvPr id="16" name="Content Placeholder 15"/>
          <p:cNvSpPr>
            <a:spLocks noGrp="1"/>
          </p:cNvSpPr>
          <p:nvPr>
            <p:ph idx="1"/>
          </p:nvPr>
        </p:nvSpPr>
        <p:spPr>
          <a:xfrm>
            <a:off x="184727" y="1544320"/>
            <a:ext cx="11850255" cy="5313680"/>
          </a:xfrm>
        </p:spPr>
        <p:txBody>
          <a:bodyPr>
            <a:normAutofit lnSpcReduction="10000"/>
          </a:bodyPr>
          <a:lstStyle/>
          <a:p>
            <a:r>
              <a:rPr lang="en-GB" sz="2800" b="1" dirty="0" smtClean="0">
                <a:solidFill>
                  <a:schemeClr val="accent5"/>
                </a:solidFill>
              </a:rPr>
              <a:t>Participant aims: </a:t>
            </a:r>
          </a:p>
          <a:p>
            <a:r>
              <a:rPr lang="en-GB" sz="2400" dirty="0"/>
              <a:t>G</a:t>
            </a:r>
            <a:r>
              <a:rPr lang="en-GB" sz="2400" dirty="0" smtClean="0"/>
              <a:t>ain </a:t>
            </a:r>
            <a:r>
              <a:rPr lang="en-GB" sz="2400" dirty="0"/>
              <a:t>experience, </a:t>
            </a:r>
            <a:r>
              <a:rPr lang="en-GB" sz="2400" dirty="0" smtClean="0"/>
              <a:t>confidence, </a:t>
            </a:r>
            <a:r>
              <a:rPr lang="en-GB" sz="2400" dirty="0"/>
              <a:t>and explore social aspects of the group format including playing </a:t>
            </a:r>
            <a:r>
              <a:rPr lang="en-GB" sz="2400" dirty="0" smtClean="0"/>
              <a:t>duets</a:t>
            </a:r>
          </a:p>
          <a:p>
            <a:r>
              <a:rPr lang="en-GB" sz="2400" dirty="0" smtClean="0"/>
              <a:t>Memorisation</a:t>
            </a:r>
            <a:r>
              <a:rPr lang="en-GB" sz="2400" dirty="0"/>
              <a:t>: “can’t even play Happy Birthday with confidence</a:t>
            </a:r>
            <a:r>
              <a:rPr lang="en-GB" sz="2400" dirty="0" smtClean="0"/>
              <a:t>”</a:t>
            </a:r>
          </a:p>
          <a:p>
            <a:r>
              <a:rPr lang="en-GB" sz="2400" dirty="0" smtClean="0"/>
              <a:t>Learn about using </a:t>
            </a:r>
            <a:r>
              <a:rPr lang="en-GB" sz="2400" dirty="0"/>
              <a:t>the sustaining pedal, and ornamentation.</a:t>
            </a:r>
          </a:p>
          <a:p>
            <a:r>
              <a:rPr lang="en-GB" sz="2400" dirty="0" smtClean="0"/>
              <a:t>Help </a:t>
            </a:r>
            <a:r>
              <a:rPr lang="en-GB" sz="2400" dirty="0"/>
              <a:t>their motivation, their practising, </a:t>
            </a:r>
            <a:r>
              <a:rPr lang="en-GB" sz="2400" dirty="0" smtClean="0"/>
              <a:t>lead </a:t>
            </a:r>
            <a:r>
              <a:rPr lang="en-GB" sz="2400" dirty="0"/>
              <a:t>to improvement, and for one participant, inform their own piano </a:t>
            </a:r>
            <a:r>
              <a:rPr lang="en-GB" sz="2400" dirty="0" smtClean="0"/>
              <a:t>teaching</a:t>
            </a:r>
          </a:p>
          <a:p>
            <a:r>
              <a:rPr lang="en-GB" sz="2400" dirty="0"/>
              <a:t>B</a:t>
            </a:r>
            <a:r>
              <a:rPr lang="en-GB" sz="2400" dirty="0" smtClean="0"/>
              <a:t>roaden </a:t>
            </a:r>
            <a:r>
              <a:rPr lang="en-GB" sz="2400" dirty="0"/>
              <a:t>their repertoire awareness, be able to play </a:t>
            </a:r>
            <a:r>
              <a:rPr lang="en-GB" sz="2400" dirty="0" smtClean="0"/>
              <a:t>pieces </a:t>
            </a:r>
            <a:r>
              <a:rPr lang="en-GB" sz="2400" dirty="0"/>
              <a:t>from beginning to </a:t>
            </a:r>
            <a:r>
              <a:rPr lang="en-GB" sz="2400" dirty="0" smtClean="0"/>
              <a:t>end</a:t>
            </a:r>
          </a:p>
          <a:p>
            <a:r>
              <a:rPr lang="en-GB" sz="2400" dirty="0"/>
              <a:t>R</a:t>
            </a:r>
            <a:r>
              <a:rPr lang="en-GB" sz="2400" dirty="0" smtClean="0"/>
              <a:t>estore </a:t>
            </a:r>
            <a:r>
              <a:rPr lang="en-GB" sz="2400" dirty="0"/>
              <a:t>lapsed </a:t>
            </a:r>
            <a:r>
              <a:rPr lang="en-GB" sz="2400" dirty="0" smtClean="0"/>
              <a:t>skills</a:t>
            </a:r>
          </a:p>
          <a:p>
            <a:r>
              <a:rPr lang="en-GB" sz="2400" dirty="0"/>
              <a:t>C</a:t>
            </a:r>
            <a:r>
              <a:rPr lang="en-GB" sz="2400" dirty="0" smtClean="0"/>
              <a:t>reate </a:t>
            </a:r>
            <a:r>
              <a:rPr lang="en-GB" sz="2400" dirty="0"/>
              <a:t>realistic awareness: “gain more patience in trying to master new pieces, take more time and consideration, perhaps also realise my limitations</a:t>
            </a:r>
            <a:r>
              <a:rPr lang="en-GB" sz="2400" dirty="0" smtClean="0"/>
              <a:t>!”</a:t>
            </a:r>
            <a:endParaRPr lang="en-GB" sz="2400" dirty="0"/>
          </a:p>
        </p:txBody>
      </p:sp>
    </p:spTree>
    <p:extLst>
      <p:ext uri="{BB962C8B-B14F-4D97-AF65-F5344CB8AC3E}">
        <p14:creationId xmlns:p14="http://schemas.microsoft.com/office/powerpoint/2010/main" val="828945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85800" y="2194560"/>
            <a:ext cx="10820400" cy="4582160"/>
          </a:xfrm>
        </p:spPr>
        <p:txBody>
          <a:bodyPr>
            <a:normAutofit lnSpcReduction="10000"/>
          </a:bodyPr>
          <a:lstStyle/>
          <a:p>
            <a:r>
              <a:rPr lang="en-GB" sz="2800" b="1" dirty="0" smtClean="0">
                <a:solidFill>
                  <a:schemeClr val="accent1">
                    <a:lumMod val="60000"/>
                    <a:lumOff val="40000"/>
                  </a:schemeClr>
                </a:solidFill>
              </a:rPr>
              <a:t>Enjoyment of piano playing: </a:t>
            </a:r>
          </a:p>
          <a:p>
            <a:r>
              <a:rPr lang="en-GB" sz="2400" dirty="0" smtClean="0"/>
              <a:t>An </a:t>
            </a:r>
            <a:r>
              <a:rPr lang="en-GB" sz="2400" dirty="0"/>
              <a:t>‘absorbing activity’ in which they could explore emotions: </a:t>
            </a:r>
            <a:r>
              <a:rPr lang="en-GB" sz="2400" dirty="0">
                <a:solidFill>
                  <a:schemeClr val="accent1">
                    <a:lumMod val="20000"/>
                    <a:lumOff val="80000"/>
                  </a:schemeClr>
                </a:solidFill>
              </a:rPr>
              <a:t>a particularly intense “experience of taking me </a:t>
            </a:r>
            <a:r>
              <a:rPr lang="en-GB" sz="2400" dirty="0" smtClean="0">
                <a:solidFill>
                  <a:schemeClr val="accent1">
                    <a:lumMod val="20000"/>
                    <a:lumOff val="80000"/>
                  </a:schemeClr>
                </a:solidFill>
              </a:rPr>
              <a:t>completely outside </a:t>
            </a:r>
            <a:r>
              <a:rPr lang="en-GB" sz="2400" dirty="0">
                <a:solidFill>
                  <a:schemeClr val="accent1">
                    <a:lumMod val="20000"/>
                    <a:lumOff val="80000"/>
                  </a:schemeClr>
                </a:solidFill>
              </a:rPr>
              <a:t>of myself and the world around me and helps me release—also puts me </a:t>
            </a:r>
            <a:r>
              <a:rPr lang="en-GB" sz="2400" dirty="0" smtClean="0">
                <a:solidFill>
                  <a:schemeClr val="accent1">
                    <a:lumMod val="20000"/>
                    <a:lumOff val="80000"/>
                  </a:schemeClr>
                </a:solidFill>
              </a:rPr>
              <a:t>in touch </a:t>
            </a:r>
            <a:r>
              <a:rPr lang="en-GB" sz="2400" dirty="0">
                <a:solidFill>
                  <a:schemeClr val="accent1">
                    <a:lumMod val="20000"/>
                    <a:lumOff val="80000"/>
                  </a:schemeClr>
                </a:solidFill>
              </a:rPr>
              <a:t>with deeper emotions</a:t>
            </a:r>
            <a:r>
              <a:rPr lang="en-GB" sz="2400" dirty="0" smtClean="0"/>
              <a:t>”</a:t>
            </a:r>
          </a:p>
          <a:p>
            <a:pPr marL="0" indent="0">
              <a:buNone/>
            </a:pPr>
            <a:endParaRPr lang="en-GB" sz="2400" dirty="0"/>
          </a:p>
          <a:p>
            <a:r>
              <a:rPr lang="en-GB" sz="2400" dirty="0" smtClean="0"/>
              <a:t>Appreciation of the </a:t>
            </a:r>
            <a:r>
              <a:rPr lang="en-GB" sz="2400" dirty="0"/>
              <a:t>tactile </a:t>
            </a:r>
            <a:r>
              <a:rPr lang="en-GB" sz="2400" dirty="0" smtClean="0"/>
              <a:t>/sensory aspects </a:t>
            </a:r>
            <a:r>
              <a:rPr lang="en-GB" sz="2400" dirty="0"/>
              <a:t>of </a:t>
            </a:r>
            <a:r>
              <a:rPr lang="en-GB" sz="2400" dirty="0" smtClean="0"/>
              <a:t>playing</a:t>
            </a:r>
          </a:p>
          <a:p>
            <a:pPr marL="0" indent="0">
              <a:buNone/>
            </a:pPr>
            <a:endParaRPr lang="en-GB" sz="2400" dirty="0" smtClean="0"/>
          </a:p>
          <a:p>
            <a:r>
              <a:rPr lang="en-GB" sz="2400" dirty="0" smtClean="0"/>
              <a:t>Mastery</a:t>
            </a:r>
          </a:p>
          <a:p>
            <a:pPr marL="0" indent="0">
              <a:buNone/>
            </a:pPr>
            <a:endParaRPr lang="en-GB" sz="2400" dirty="0" smtClean="0"/>
          </a:p>
          <a:p>
            <a:r>
              <a:rPr lang="en-GB" sz="2400" dirty="0" smtClean="0"/>
              <a:t>Enjoyed classical music, jazz</a:t>
            </a:r>
            <a:endParaRPr lang="en-GB" sz="2400" dirty="0"/>
          </a:p>
        </p:txBody>
      </p:sp>
    </p:spTree>
    <p:extLst>
      <p:ext uri="{BB962C8B-B14F-4D97-AF65-F5344CB8AC3E}">
        <p14:creationId xmlns:p14="http://schemas.microsoft.com/office/powerpoint/2010/main" val="1367566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Vapor Trail</Template>
  <TotalTime>336</TotalTime>
  <Words>1511</Words>
  <Application>Microsoft Office PowerPoint</Application>
  <PresentationFormat>Widescreen</PresentationFormat>
  <Paragraphs>145</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Century Gothic</vt:lpstr>
      <vt:lpstr>Vapor Trail</vt:lpstr>
      <vt:lpstr>Piano Performance: Group classes for the Lifelong Learner </vt:lpstr>
      <vt:lpstr>Structure of the presentation</vt:lpstr>
      <vt:lpstr>My experience</vt:lpstr>
      <vt:lpstr>Where’s our Focus?</vt:lpstr>
      <vt:lpstr>PowerPoint Presentation</vt:lpstr>
      <vt:lpstr>University of York, UK</vt:lpstr>
      <vt:lpstr>Piano performance course</vt:lpstr>
      <vt:lpstr>Mini survey, start of Sessions</vt:lpstr>
      <vt:lpstr>PowerPoint Presentation</vt:lpstr>
      <vt:lpstr>PowerPoint Presentation</vt:lpstr>
      <vt:lpstr>So, how could I run the sessions? </vt:lpstr>
      <vt:lpstr>Group work</vt:lpstr>
      <vt:lpstr>PowerPoint Presentation</vt:lpstr>
      <vt:lpstr>Would I use this same format again?</vt:lpstr>
      <vt:lpstr>Further feedback</vt:lpstr>
      <vt:lpstr>benefits for the participants? </vt:lpstr>
      <vt:lpstr>More benefits</vt:lpstr>
      <vt:lpstr>And more…</vt:lpstr>
      <vt:lpstr>Negative aspects?</vt:lpstr>
      <vt:lpstr>implications</vt:lpstr>
      <vt:lpstr>References</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Piano Performance: Group classes for the Lifelong Learner</dc:title>
  <dc:creator>Liz Haddon</dc:creator>
  <cp:lastModifiedBy>Liz Haddon</cp:lastModifiedBy>
  <cp:revision>26</cp:revision>
  <dcterms:created xsi:type="dcterms:W3CDTF">2023-10-24T16:45:10Z</dcterms:created>
  <dcterms:modified xsi:type="dcterms:W3CDTF">2023-10-25T12:10:38Z</dcterms:modified>
</cp:coreProperties>
</file>